
<file path=[Content_Types].xml><?xml version="1.0" encoding="utf-8"?>
<Types xmlns="http://schemas.openxmlformats.org/package/2006/content-types">
  <Default Extension="mp4" ContentType="video/unknown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emf" ContentType="image/x-emf"/>
  <Default Extension="rels" ContentType="application/vnd.openxmlformats-package.relationships+xml"/>
  <Default Extension="bin" ContentType="application/vnd.openxmlformats-officedocument.oleObject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55.xml" ContentType="application/vnd.openxmlformats-officedocument.presentationml.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43.xml" ContentType="application/vnd.openxmlformats-officedocument.presentationml.slide+xml"/>
  <Override PartName="/ppt/slides/slide37.xml" ContentType="application/vnd.openxmlformats-officedocument.presentationml.slide+xml"/>
  <Override PartName="/ppt/slides/slide51.xml" ContentType="application/vnd.openxmlformats-officedocument.presentationml.slide+xml"/>
  <Override PartName="/ppt/slides/slide36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42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44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5.xml" ContentType="application/vnd.openxmlformats-officedocument.presentationml.slide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8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s/slide24.xml" ContentType="application/vnd.openxmlformats-officedocument.presentationml.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s/slide53.xml" ContentType="application/vnd.openxmlformats-officedocument.presentationml.slide+xml"/>
  <Override PartName="/ppt/theme/theme1.xml" ContentType="application/vnd.openxmlformats-officedocument.them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4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viewProps.xml" ContentType="application/vnd.openxmlformats-officedocument.presentationml.viewProps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s/slide38.xml" ContentType="application/vnd.openxmlformats-officedocument.presentationml.slide+xml"/>
  <Override PartName="/ppt/slides/slide34.xml" ContentType="application/vnd.openxmlformats-officedocument.presentationml.slide+xml"/>
  <Override PartName="/ppt/slides/slide54.xml" ContentType="application/vnd.openxmlformats-officedocument.presentationml.slide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5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</p:sldIdLst>
  <p:sldSz cx="12192000" cy="6858000"/>
  <p:notesSz cx="12192000" cy="6858000"/>
  <p:defaultTextStyle>
    <a:defPPr>
      <a:defRPr lang="en-US"/>
    </a:defPPr>
    <a:lvl1pPr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+mn-ea"/>
        <a:cs typeface="+mn-cs"/>
      </a:defRPr>
    </a:lvl1pPr>
    <a:lvl2pPr marL="457189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+mn-ea"/>
        <a:cs typeface="+mn-cs"/>
      </a:defRPr>
    </a:lvl2pPr>
    <a:lvl3pPr marL="914377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+mn-ea"/>
        <a:cs typeface="+mn-cs"/>
      </a:defRPr>
    </a:lvl3pPr>
    <a:lvl4pPr marL="1371566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+mn-ea"/>
        <a:cs typeface="+mn-cs"/>
      </a:defRPr>
    </a:lvl4pPr>
    <a:lvl5pPr marL="1828754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+mn-ea"/>
        <a:cs typeface="+mn-cs"/>
      </a:defRPr>
    </a:lvl5pPr>
    <a:lvl6pPr marL="2285943" algn="l" defTabSz="914377">
      <a:defRPr>
        <a:solidFill>
          <a:schemeClr val="tx1"/>
        </a:solidFill>
        <a:latin typeface="Arial"/>
        <a:ea typeface="+mn-ea"/>
        <a:cs typeface="+mn-cs"/>
      </a:defRPr>
    </a:lvl6pPr>
    <a:lvl7pPr marL="2743131" algn="l" defTabSz="914377">
      <a:defRPr>
        <a:solidFill>
          <a:schemeClr val="tx1"/>
        </a:solidFill>
        <a:latin typeface="Arial"/>
        <a:ea typeface="+mn-ea"/>
        <a:cs typeface="+mn-cs"/>
      </a:defRPr>
    </a:lvl7pPr>
    <a:lvl8pPr marL="3200320" algn="l" defTabSz="914377">
      <a:defRPr>
        <a:solidFill>
          <a:schemeClr val="tx1"/>
        </a:solidFill>
        <a:latin typeface="Arial"/>
        <a:ea typeface="+mn-ea"/>
        <a:cs typeface="+mn-cs"/>
      </a:defRPr>
    </a:lvl8pPr>
    <a:lvl9pPr marL="3657509" algn="l" defTabSz="914377">
      <a:defRPr>
        <a:solidFill>
          <a:schemeClr val="tx1"/>
        </a:solidFill>
        <a:latin typeface="Arial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notesMaster" Target="notesMasters/notesMaster1.xml"/><Relationship Id="rId60" Type="http://schemas.openxmlformats.org/officeDocument/2006/relationships/presProps" Target="presProps.xml" /><Relationship Id="rId61" Type="http://schemas.openxmlformats.org/officeDocument/2006/relationships/tableStyles" Target="tableStyles.xml" /><Relationship Id="rId62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058" name="Rectangle 2" hidden="0"/>
          <p:cNvSpPr>
            <a:spLocks noChangeArrowheads="1" noGrp="1"/>
          </p:cNvSpPr>
          <p:nvPr isPhoto="0" userDrawn="0">
            <p:ph type="hdr" sz="quarter" hasCustomPrompt="0"/>
          </p:nvPr>
        </p:nvSpPr>
        <p:spPr bwMode="auto">
          <a:xfrm>
            <a:off x="1" y="0"/>
            <a:ext cx="4160806" cy="36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31" rIns="96660" bIns="48331" numCol="1" anchor="t" anchorCtr="0" compatLnSpc="1">
            <a:prstTxWarp prst="textNoShape"/>
          </a:bodyPr>
          <a:lstStyle>
            <a:lvl1pPr defTabSz="966787">
              <a:defRPr sz="1300">
                <a:latin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 hidden="0"/>
          <p:cNvSpPr>
            <a:spLocks noChangeArrowheads="1" noGrp="1"/>
          </p:cNvSpPr>
          <p:nvPr isPhoto="0" userDrawn="0">
            <p:ph type="dt" idx="1" hasCustomPrompt="0"/>
          </p:nvPr>
        </p:nvSpPr>
        <p:spPr bwMode="auto">
          <a:xfrm>
            <a:off x="5438248" y="0"/>
            <a:ext cx="4160806" cy="36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31" rIns="96660" bIns="48331" numCol="1" anchor="t" anchorCtr="0" compatLnSpc="1">
            <a:prstTxWarp prst="textNoShape"/>
          </a:bodyPr>
          <a:lstStyle>
            <a:lvl1pPr algn="r" defTabSz="966787">
              <a:defRPr sz="1300">
                <a:latin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 hidden="0"/>
          <p:cNvSpPr>
            <a:spLocks noChangeArrowheads="1" noChangeAspect="1" noGrp="1" noRot="1" noTextEdit="1"/>
          </p:cNvSpPr>
          <p:nvPr isPhoto="0" userDrawn="0">
            <p:ph type="sldImg" idx="2" hasCustomPrompt="0"/>
          </p:nvPr>
        </p:nvSpPr>
        <p:spPr bwMode="auto">
          <a:xfrm>
            <a:off x="2362199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 hidden="0"/>
          <p:cNvSpPr>
            <a:spLocks noChangeArrowheads="1" noGrp="1"/>
          </p:cNvSpPr>
          <p:nvPr isPhoto="0" userDrawn="0">
            <p:ph type="body" sz="quarter" idx="3" hasCustomPrompt="0"/>
          </p:nvPr>
        </p:nvSpPr>
        <p:spPr bwMode="auto">
          <a:xfrm>
            <a:off x="959692" y="3475487"/>
            <a:ext cx="7681818" cy="3290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31" rIns="96660" bIns="48331" numCol="1" anchor="t" anchorCtr="0" compatLnSpc="1">
            <a:prstTxWarp prst="textNoShape"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73062" name="Rectangle 6" hidden="0"/>
          <p:cNvSpPr>
            <a:spLocks noChangeArrowheads="1" noGrp="1"/>
          </p:cNvSpPr>
          <p:nvPr isPhoto="0" userDrawn="0">
            <p:ph type="ftr" sz="quarter" idx="4" hasCustomPrompt="0"/>
          </p:nvPr>
        </p:nvSpPr>
        <p:spPr bwMode="auto">
          <a:xfrm>
            <a:off x="1" y="6948703"/>
            <a:ext cx="4160806" cy="36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31" rIns="96660" bIns="48331" numCol="1" anchor="b" anchorCtr="0" compatLnSpc="1">
            <a:prstTxWarp prst="textNoShape"/>
          </a:bodyPr>
          <a:lstStyle>
            <a:lvl1pPr defTabSz="966787">
              <a:defRPr sz="1300">
                <a:latin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 hidden="0"/>
          <p:cNvSpPr>
            <a:spLocks noChangeArrowheads="1" noGrp="1"/>
          </p:cNvSpPr>
          <p:nvPr isPhoto="0" userDrawn="0">
            <p:ph type="sldNum" sz="quarter" idx="5" hasCustomPrompt="0"/>
          </p:nvPr>
        </p:nvSpPr>
        <p:spPr bwMode="auto">
          <a:xfrm>
            <a:off x="5438248" y="6948703"/>
            <a:ext cx="4160806" cy="36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31" rIns="96660" bIns="48331" numCol="1" anchor="b" anchorCtr="0" compatLnSpc="1">
            <a:prstTxWarp prst="textNoShape"/>
          </a:bodyPr>
          <a:lstStyle>
            <a:lvl1pPr algn="r" defTabSz="966787">
              <a:defRPr sz="1300">
                <a:latin typeface="Arial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t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notesStyle>
    <a:lvl1pPr algn="l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+mn-ea"/>
        <a:cs typeface="+mn-cs"/>
      </a:defRPr>
    </a:lvl1pPr>
    <a:lvl2pPr marL="457189" algn="l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+mn-ea"/>
        <a:cs typeface="+mn-cs"/>
      </a:defRPr>
    </a:lvl2pPr>
    <a:lvl3pPr marL="914377" algn="l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+mn-ea"/>
        <a:cs typeface="+mn-cs"/>
      </a:defRPr>
    </a:lvl3pPr>
    <a:lvl4pPr marL="1371566" algn="l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+mn-ea"/>
        <a:cs typeface="+mn-cs"/>
      </a:defRPr>
    </a:lvl4pPr>
    <a:lvl5pPr marL="1828754" algn="l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+mn-ea"/>
        <a:cs typeface="+mn-cs"/>
      </a:defRPr>
    </a:lvl5pPr>
    <a:lvl6pPr marL="2285943" algn="l" defTabSz="914377">
      <a:defRPr sz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>
      <a:defRPr sz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>
      <a:defRPr sz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/>
      </p:sp>
      <p:sp>
        <p:nvSpPr>
          <p:cNvPr id="3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BFS best when there is a shallow solution, s &lt;&lt; m</a:t>
            </a:r>
            <a:endParaRPr/>
          </a:p>
          <a:p>
            <a:pPr>
              <a:defRPr/>
            </a:pPr>
            <a:r>
              <a:rPr lang="en-US"/>
              <a:t>DFS best when solutions all at m, and fairly common at m</a:t>
            </a:r>
            <a:endParaRPr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16AD5590-9C90-486D-8FA8-38179D6EA4CC}" type="slidenum">
              <a:rPr lang="en-US"/>
              <a:t/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 hidden="0"/>
          <p:cNvSpPr>
            <a:spLocks noChangeAspect="1" noGrp="1" noRot="1" noTextEdit="1"/>
          </p:cNvSpPr>
          <p:nvPr isPhoto="0" userDrawn="0">
            <p:ph type="sldImg" hasCustomPrompt="0"/>
          </p:nvPr>
        </p:nvSpPr>
        <p:spPr bwMode="auto">
          <a:xfrm>
            <a:off x="2362199" y="549275"/>
            <a:ext cx="4876800" cy="2743200"/>
          </a:xfrm>
          <a:ln/>
        </p:spPr>
      </p:sp>
      <p:sp>
        <p:nvSpPr>
          <p:cNvPr id="55299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prstGeom prst="rect">
            <a:avLst/>
          </a:prstGeom>
          <a:noFill/>
          <a:ln/>
        </p:spPr>
        <p:txBody>
          <a:bodyPr/>
          <a:lstStyle/>
          <a:p>
            <a:pPr>
              <a:defRPr/>
            </a:pPr>
            <a:r>
              <a:rPr lang="en-US">
                <a:latin typeface="Arial"/>
              </a:rPr>
              <a:t>Semi-lattice: x &lt;= y &lt;-&gt; x = x ^ y</a:t>
            </a:r>
            <a:endParaRPr/>
          </a:p>
        </p:txBody>
      </p:sp>
      <p:sp>
        <p:nvSpPr>
          <p:cNvPr id="55300" name="Slide Number Placeholder 3" hidden="0"/>
          <p:cNvSpPr>
            <a:spLocks noGrp="1"/>
          </p:cNvSpPr>
          <p:nvPr isPhoto="0" userDrawn="0">
            <p:ph type="sldNum" sz="quarter" idx="5" hasCustomPrompt="0"/>
          </p:nvPr>
        </p:nvSpPr>
        <p:spPr bwMode="auto"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fld id="{A2E49D97-3088-46C0-A5CF-C692DC2682E9}" type="slidenum">
              <a:rPr lang="en-US">
                <a:latin typeface="Arial"/>
              </a:rPr>
              <a:t/>
            </a:fld>
            <a:endParaRPr lang="en-US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 hidden="0"/>
          <p:cNvSpPr>
            <a:spLocks noChangeAspect="1" noGrp="1" noRot="1" noTextEdit="1"/>
          </p:cNvSpPr>
          <p:nvPr isPhoto="0" userDrawn="0">
            <p:ph type="sldImg" hasCustomPrompt="0"/>
          </p:nvPr>
        </p:nvSpPr>
        <p:spPr bwMode="auto">
          <a:xfrm>
            <a:off x="2362199" y="549275"/>
            <a:ext cx="4876800" cy="2743200"/>
          </a:xfrm>
          <a:ln/>
        </p:spPr>
      </p:sp>
      <p:sp>
        <p:nvSpPr>
          <p:cNvPr id="55299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prstGeom prst="rect">
            <a:avLst/>
          </a:prstGeom>
          <a:noFill/>
          <a:ln/>
        </p:spPr>
        <p:txBody>
          <a:bodyPr/>
          <a:lstStyle/>
          <a:p>
            <a:pPr>
              <a:defRPr/>
            </a:pPr>
            <a:r>
              <a:rPr lang="en-US">
                <a:latin typeface="Arial"/>
              </a:rPr>
              <a:t>Semi-lattice: x &lt;= y &lt;-&gt; x = x ^ y</a:t>
            </a:r>
            <a:endParaRPr/>
          </a:p>
        </p:txBody>
      </p:sp>
      <p:sp>
        <p:nvSpPr>
          <p:cNvPr id="55300" name="Slide Number Placeholder 3" hidden="0"/>
          <p:cNvSpPr>
            <a:spLocks noGrp="1"/>
          </p:cNvSpPr>
          <p:nvPr isPhoto="0" userDrawn="0">
            <p:ph type="sldNum" sz="quarter" idx="5" hasCustomPrompt="0"/>
          </p:nvPr>
        </p:nvSpPr>
        <p:spPr bwMode="auto"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fld id="{A2E49D97-3088-46C0-A5CF-C692DC2682E9}" type="slidenum">
              <a:rPr lang="en-US">
                <a:latin typeface="Arial"/>
              </a:rPr>
              <a:t/>
            </a:fld>
            <a:endParaRPr lang="en-US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/>
      </p:sp>
      <p:sp>
        <p:nvSpPr>
          <p:cNvPr id="3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This is breadth-first – spreads out in concentric circles from root. Explores a lot of the state space</a:t>
            </a:r>
            <a:endParaRPr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16AD5590-9C90-486D-8FA8-38179D6EA4CC}" type="slidenum">
              <a:rPr lang="en-US"/>
              <a:t/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/>
      </p:sp>
      <p:sp>
        <p:nvSpPr>
          <p:cNvPr id="3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This is DFS – explores less but finds a terrible solution.</a:t>
            </a:r>
            <a:endParaRPr/>
          </a:p>
          <a:p>
            <a:pPr>
              <a:defRPr/>
            </a:pPr>
            <a:r>
              <a:rPr lang="en-US"/>
              <a:t>Is it checking for repeated states? Yes! (Otherwise it would never complete)</a:t>
            </a:r>
            <a:endParaRPr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16AD5590-9C90-486D-8FA8-38179D6EA4CC}" type="slidenum">
              <a:rPr lang="en-US"/>
              <a:t/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/>
      </p:sp>
      <p:sp>
        <p:nvSpPr>
          <p:cNvPr id="3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 lvl="1">
              <a:defRPr/>
            </a:pPr>
            <a:r>
              <a:rPr lang="en-US" sz="2400">
                <a:solidFill>
                  <a:srgbClr val="CC00CC"/>
                </a:solidFill>
              </a:rPr>
              <a:t>1 + (1+</a:t>
            </a:r>
            <a:r>
              <a:rPr lang="en-US" sz="2400" i="1">
                <a:solidFill>
                  <a:srgbClr val="CC00CC"/>
                </a:solidFill>
              </a:rPr>
              <a:t>b</a:t>
            </a:r>
            <a:r>
              <a:rPr lang="en-US" sz="2400">
                <a:solidFill>
                  <a:srgbClr val="CC00CC"/>
                </a:solidFill>
              </a:rPr>
              <a:t>) + (1+</a:t>
            </a:r>
            <a:r>
              <a:rPr lang="en-US" sz="2400" i="1">
                <a:solidFill>
                  <a:srgbClr val="CC00CC"/>
                </a:solidFill>
              </a:rPr>
              <a:t>b</a:t>
            </a:r>
            <a:r>
              <a:rPr lang="en-US" sz="2400">
                <a:solidFill>
                  <a:srgbClr val="CC00CC"/>
                </a:solidFill>
              </a:rPr>
              <a:t>+</a:t>
            </a:r>
            <a:r>
              <a:rPr lang="en-US" sz="2400" i="1">
                <a:solidFill>
                  <a:srgbClr val="CC00CC"/>
                </a:solidFill>
              </a:rPr>
              <a:t>b</a:t>
            </a:r>
            <a:r>
              <a:rPr lang="en-US" sz="2400" baseline="30000">
                <a:solidFill>
                  <a:srgbClr val="CC00CC"/>
                </a:solidFill>
              </a:rPr>
              <a:t>2</a:t>
            </a:r>
            <a:r>
              <a:rPr lang="en-US" sz="2400">
                <a:solidFill>
                  <a:srgbClr val="CC00CC"/>
                </a:solidFill>
              </a:rPr>
              <a:t>) + … + (1+</a:t>
            </a:r>
            <a:r>
              <a:rPr lang="en-US" sz="2400" i="1">
                <a:solidFill>
                  <a:srgbClr val="CC00CC"/>
                </a:solidFill>
              </a:rPr>
              <a:t>b</a:t>
            </a:r>
            <a:r>
              <a:rPr lang="en-US" sz="2400">
                <a:solidFill>
                  <a:srgbClr val="CC00CC"/>
                </a:solidFill>
              </a:rPr>
              <a:t>+…+</a:t>
            </a:r>
            <a:r>
              <a:rPr lang="en-US" sz="2400" i="1">
                <a:solidFill>
                  <a:srgbClr val="CC00CC"/>
                </a:solidFill>
              </a:rPr>
              <a:t>b</a:t>
            </a:r>
            <a:r>
              <a:rPr lang="en-US" sz="2400" i="1" baseline="30000">
                <a:solidFill>
                  <a:srgbClr val="CC00CC"/>
                </a:solidFill>
              </a:rPr>
              <a:t>s</a:t>
            </a:r>
            <a:r>
              <a:rPr lang="en-US" sz="2400">
                <a:solidFill>
                  <a:srgbClr val="CC00CC"/>
                </a:solidFill>
              </a:rPr>
              <a:t>)  = (s+1) + sb + (s-1)</a:t>
            </a:r>
            <a:r>
              <a:rPr lang="en-US" sz="2400" i="1">
                <a:solidFill>
                  <a:srgbClr val="CC00CC"/>
                </a:solidFill>
              </a:rPr>
              <a:t>b</a:t>
            </a:r>
            <a:r>
              <a:rPr lang="en-US" sz="2400" baseline="30000">
                <a:solidFill>
                  <a:srgbClr val="CC00CC"/>
                </a:solidFill>
              </a:rPr>
              <a:t>2</a:t>
            </a:r>
            <a:r>
              <a:rPr lang="en-US" sz="2400">
                <a:solidFill>
                  <a:srgbClr val="CC00CC"/>
                </a:solidFill>
              </a:rPr>
              <a:t> + … + </a:t>
            </a:r>
            <a:r>
              <a:rPr lang="en-US" sz="2400" i="1">
                <a:solidFill>
                  <a:srgbClr val="CC00CC"/>
                </a:solidFill>
              </a:rPr>
              <a:t>b</a:t>
            </a:r>
            <a:r>
              <a:rPr lang="en-US" sz="2400" i="1" baseline="30000">
                <a:solidFill>
                  <a:srgbClr val="CC00CC"/>
                </a:solidFill>
              </a:rPr>
              <a:t>s</a:t>
            </a:r>
            <a:r>
              <a:rPr lang="en-US" sz="2400" i="0">
                <a:solidFill>
                  <a:srgbClr val="CC00CC"/>
                </a:solidFill>
              </a:rPr>
              <a:t>  =</a:t>
            </a:r>
            <a:r>
              <a:rPr lang="en-US" sz="2400">
                <a:solidFill>
                  <a:srgbClr val="CC00CC"/>
                </a:solidFill>
              </a:rPr>
              <a:t>  </a:t>
            </a:r>
            <a:r>
              <a:rPr lang="en-US" sz="2400" i="1">
                <a:solidFill>
                  <a:srgbClr val="CC00CC"/>
                </a:solidFill>
              </a:rPr>
              <a:t>O</a:t>
            </a:r>
            <a:r>
              <a:rPr lang="en-US" sz="2400">
                <a:solidFill>
                  <a:srgbClr val="CC00CC"/>
                </a:solidFill>
              </a:rPr>
              <a:t>(</a:t>
            </a:r>
            <a:r>
              <a:rPr lang="en-US" sz="2400" i="1">
                <a:solidFill>
                  <a:srgbClr val="CC00CC"/>
                </a:solidFill>
              </a:rPr>
              <a:t>b</a:t>
            </a:r>
            <a:r>
              <a:rPr lang="en-US" sz="2400" i="1" baseline="30000">
                <a:solidFill>
                  <a:srgbClr val="CC00CC"/>
                </a:solidFill>
              </a:rPr>
              <a:t>s</a:t>
            </a:r>
            <a:r>
              <a:rPr lang="en-US" sz="2400">
                <a:solidFill>
                  <a:srgbClr val="CC00CC"/>
                </a:solidFill>
              </a:rPr>
              <a:t>)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16AD5590-9C90-486D-8FA8-38179D6EA4CC}" type="slidenum">
              <a:rPr lang="en-US"/>
              <a:t/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/>
      </p:sp>
      <p:sp>
        <p:nvSpPr>
          <p:cNvPr id="3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Cost 1 for shallow, 2 for deep water. Let</a:t>
            </a:r>
            <a:r>
              <a:rPr lang="en-US"/>
              <a:t> students guess which one of the three it is.  (</a:t>
            </a:r>
            <a:r>
              <a:rPr lang="en-US"/>
              <a:t>This is BFS.) </a:t>
            </a:r>
            <a:endParaRPr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16AD5590-9C90-486D-8FA8-38179D6EA4CC}" type="slidenum">
              <a:rPr lang="en-US"/>
              <a:t/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/>
      </p:sp>
      <p:sp>
        <p:nvSpPr>
          <p:cNvPr id="3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/>
              <a:t>Let</a:t>
            </a:r>
            <a:r>
              <a:rPr lang="en-US"/>
              <a:t> students guess which one of the three it is.  (</a:t>
            </a:r>
            <a:r>
              <a:rPr lang="en-US"/>
              <a:t>This is UCS.)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16AD5590-9C90-486D-8FA8-38179D6EA4CC}" type="slidenum">
              <a:rPr lang="en-US"/>
              <a:t/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/>
      </p:sp>
      <p:sp>
        <p:nvSpPr>
          <p:cNvPr id="3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sz="1000"/>
              <a:t>S = state space</a:t>
            </a:r>
            <a:endParaRPr sz="1000"/>
          </a:p>
          <a:p>
            <a:pPr>
              <a:defRPr/>
            </a:pPr>
            <a:r>
              <a:rPr sz="1000"/>
              <a:t>s0 = initial state</a:t>
            </a:r>
            <a:endParaRPr sz="1000"/>
          </a:p>
          <a:p>
            <a:pPr>
              <a:defRPr/>
            </a:pPr>
            <a:r>
              <a:rPr sz="1000"/>
              <a:t>A(s) = a finite set of actions that can be executed by the agent in state s.</a:t>
            </a:r>
            <a:endParaRPr sz="1000"/>
          </a:p>
          <a:p>
            <a:pPr>
              <a:defRPr/>
            </a:pPr>
            <a:r>
              <a:rPr sz="1000"/>
              <a:t>Example: A(Arad) = {ToSibiu, ToTimisoara, ToZerind}</a:t>
            </a:r>
            <a:endParaRPr sz="1000"/>
          </a:p>
          <a:p>
            <a:pPr>
              <a:defRPr/>
            </a:pPr>
            <a:r>
              <a:rPr sz="1000"/>
              <a:t>Result(s,a) is the “transition model” which describes what each action does. It returns the state that results from doing action a in state s.</a:t>
            </a:r>
            <a:endParaRPr sz="1000"/>
          </a:p>
          <a:p>
            <a:pPr>
              <a:defRPr/>
            </a:pPr>
            <a:r>
              <a:rPr sz="1000"/>
              <a:t>Example: Result(Arad, ToZerind) = Zerind</a:t>
            </a:r>
            <a:endParaRPr sz="1000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/>
      </p:sp>
      <p:sp>
        <p:nvSpPr>
          <p:cNvPr id="3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/>
              <a:t>Please retain proper</a:t>
            </a:r>
            <a:r>
              <a:rPr lang="en-US"/>
              <a:t> attribution and the reference to </a:t>
            </a:r>
            <a:r>
              <a:rPr lang="en-US"/>
              <a:t>ai.berkeley.edu</a:t>
            </a:r>
            <a:r>
              <a:rPr lang="en-US"/>
              <a:t>.  Thanks!</a:t>
            </a:r>
            <a:endParaRPr lang="en-US" sz="1200">
              <a:latin typeface="Calibri"/>
              <a:cs typeface="Calibri"/>
            </a:endParaRPr>
          </a:p>
          <a:p>
            <a:pPr>
              <a:defRPr/>
            </a:pPr>
            <a:endParaRPr lang="en-US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684C7023-1648-4F51-874D-1B6680E39D27}" type="slidenum">
              <a:rPr lang="en-US"/>
              <a:t/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/>
      </p:sp>
      <p:sp>
        <p:nvSpPr>
          <p:cNvPr id="3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9! = 362,880    but 16! (15-puzzle) = 20 trillion, 25! = 10^25</a:t>
            </a:r>
            <a:endParaRPr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5" hasCustomPrompt="0"/>
          </p:nvPr>
        </p:nvSpPr>
        <p:spPr bwMode="auto"/>
        <p:txBody>
          <a:bodyPr/>
          <a:lstStyle/>
          <a:p>
            <a:pPr>
              <a:defRPr/>
            </a:pPr>
            <a:fld id="{684C7023-1648-4F51-874D-1B6680E39D27}" type="slidenum">
              <a:rPr lang="en-US"/>
              <a:t/>
            </a:fld>
            <a:endParaRPr lang="en-US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22" name="Rectangle 2" hidden="0"/>
          <p:cNvSpPr>
            <a:spLocks noChangeArrowheads="1" noGrp="1"/>
          </p:cNvSpPr>
          <p:nvPr isPhoto="0" userDrawn="0">
            <p:ph type="ctrTitle" hasCustomPrompt="0"/>
          </p:nvPr>
        </p:nvSpPr>
        <p:spPr bwMode="auto"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123" name="Rectangle 3" hidden="0"/>
          <p:cNvSpPr>
            <a:spLocks noChangeArrowheads="1" noGrp="1"/>
          </p:cNvSpPr>
          <p:nvPr isPhoto="0" userDrawn="0">
            <p:ph type="subTitle" idx="1" hasCustomPrompt="0"/>
          </p:nvPr>
        </p:nvSpPr>
        <p:spPr bwMode="auto"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/>
              <a:buNone/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Rectangle 4" hidden="0"/>
          <p:cNvSpPr>
            <a:spLocks noChangeArrowheads="1"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 hidden="0"/>
          <p:cNvSpPr>
            <a:spLocks noChangeArrowheads="1"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 hidden="0"/>
          <p:cNvSpPr>
            <a:spLocks noChangeArrowheads="1"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Rectangle 4" hidden="0"/>
          <p:cNvSpPr>
            <a:spLocks noChangeArrowheads="1" noGrp="1"/>
          </p:cNvSpPr>
          <p:nvPr isPhoto="0" userDrawn="0">
            <p:ph type="dt" sz="half" idx="10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 hidden="0"/>
          <p:cNvSpPr>
            <a:spLocks noChangeArrowheads="1" noGrp="1"/>
          </p:cNvSpPr>
          <p:nvPr isPhoto="0" userDrawn="0">
            <p:ph type="ftr" sz="quarter" idx="11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 hidden="0"/>
          <p:cNvSpPr>
            <a:spLocks noChangeArrowheads="1" noGrp="1"/>
          </p:cNvSpPr>
          <p:nvPr isPhoto="0" userDrawn="0">
            <p:ph type="sldNum" sz="quarter" idx="12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6629400" y="274640"/>
            <a:ext cx="2057400" cy="585152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457200" y="274640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Rectangle 4" hidden="0"/>
          <p:cNvSpPr>
            <a:spLocks noChangeArrowheads="1" noGrp="1"/>
          </p:cNvSpPr>
          <p:nvPr isPhoto="0" userDrawn="0">
            <p:ph type="dt" sz="half" idx="10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 hidden="0"/>
          <p:cNvSpPr>
            <a:spLocks noChangeArrowheads="1" noGrp="1"/>
          </p:cNvSpPr>
          <p:nvPr isPhoto="0" userDrawn="0">
            <p:ph type="ftr" sz="quarter" idx="11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 hidden="0"/>
          <p:cNvSpPr>
            <a:spLocks noChangeArrowheads="1" noGrp="1"/>
          </p:cNvSpPr>
          <p:nvPr isPhoto="0" userDrawn="0">
            <p:ph type="sldNum" sz="quarter" idx="12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Rectangle 4" hidden="0"/>
          <p:cNvSpPr>
            <a:spLocks noChangeArrowheads="1" noGrp="1"/>
          </p:cNvSpPr>
          <p:nvPr isPhoto="0" userDrawn="0">
            <p:ph type="dt" sz="half" idx="10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 hidden="0"/>
          <p:cNvSpPr>
            <a:spLocks noChangeArrowheads="1" noGrp="1"/>
          </p:cNvSpPr>
          <p:nvPr isPhoto="0" userDrawn="0">
            <p:ph type="ftr" sz="quarter" idx="11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 hidden="0"/>
          <p:cNvSpPr>
            <a:spLocks noChangeArrowheads="1" noGrp="1"/>
          </p:cNvSpPr>
          <p:nvPr isPhoto="0" userDrawn="0">
            <p:ph type="sldNum" sz="quarter" idx="12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Rectangle 4" hidden="0"/>
          <p:cNvSpPr>
            <a:spLocks noChangeArrowheads="1" noGrp="1"/>
          </p:cNvSpPr>
          <p:nvPr isPhoto="0" userDrawn="0">
            <p:ph type="dt" sz="half" idx="10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 hidden="0"/>
          <p:cNvSpPr>
            <a:spLocks noChangeArrowheads="1" noGrp="1"/>
          </p:cNvSpPr>
          <p:nvPr isPhoto="0" userDrawn="0">
            <p:ph type="ftr" sz="quarter" idx="11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 hidden="0"/>
          <p:cNvSpPr>
            <a:spLocks noChangeArrowheads="1" noGrp="1"/>
          </p:cNvSpPr>
          <p:nvPr isPhoto="0" userDrawn="0">
            <p:ph type="sldNum" sz="quarter" idx="12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5" name="Rectangle 4" hidden="0"/>
          <p:cNvSpPr>
            <a:spLocks noChangeArrowheads="1" noGrp="1"/>
          </p:cNvSpPr>
          <p:nvPr isPhoto="0" userDrawn="0">
            <p:ph type="dt" sz="half" idx="10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 hidden="0"/>
          <p:cNvSpPr>
            <a:spLocks noChangeArrowheads="1" noGrp="1"/>
          </p:cNvSpPr>
          <p:nvPr isPhoto="0" userDrawn="0">
            <p:ph type="ftr" sz="quarter" idx="11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 hidden="0"/>
          <p:cNvSpPr>
            <a:spLocks noChangeArrowheads="1" noGrp="1"/>
          </p:cNvSpPr>
          <p:nvPr isPhoto="0" userDrawn="0">
            <p:ph type="sldNum" sz="quarter" idx="12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Rectangle 4" hidden="0"/>
          <p:cNvSpPr>
            <a:spLocks noChangeArrowheads="1" noGrp="1"/>
          </p:cNvSpPr>
          <p:nvPr isPhoto="0" userDrawn="0">
            <p:ph type="dt" sz="half" idx="10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 hidden="0"/>
          <p:cNvSpPr>
            <a:spLocks noChangeArrowheads="1" noGrp="1"/>
          </p:cNvSpPr>
          <p:nvPr isPhoto="0" userDrawn="0">
            <p:ph type="ftr" sz="quarter" idx="11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 hidden="0"/>
          <p:cNvSpPr>
            <a:spLocks noChangeArrowheads="1" noGrp="1"/>
          </p:cNvSpPr>
          <p:nvPr isPhoto="0" userDrawn="0">
            <p:ph type="sldNum" sz="quarter" idx="12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Rectangle 4" hidden="0"/>
          <p:cNvSpPr>
            <a:spLocks noChangeArrowheads="1" noGrp="1"/>
          </p:cNvSpPr>
          <p:nvPr isPhoto="0" userDrawn="0">
            <p:ph type="dt" sz="half" idx="10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 hidden="0"/>
          <p:cNvSpPr>
            <a:spLocks noChangeArrowheads="1" noGrp="1"/>
          </p:cNvSpPr>
          <p:nvPr isPhoto="0" userDrawn="0">
            <p:ph type="ftr" sz="quarter" idx="11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 hidden="0"/>
          <p:cNvSpPr>
            <a:spLocks noChangeArrowheads="1" noGrp="1"/>
          </p:cNvSpPr>
          <p:nvPr isPhoto="0" userDrawn="0">
            <p:ph type="sldNum" sz="quarter" idx="12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ectangle 4" hidden="0"/>
          <p:cNvSpPr>
            <a:spLocks noChangeArrowheads="1" noGrp="1"/>
          </p:cNvSpPr>
          <p:nvPr isPhoto="0" userDrawn="0">
            <p:ph type="dt" sz="half" idx="10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 hidden="0"/>
          <p:cNvSpPr>
            <a:spLocks noChangeArrowheads="1" noGrp="1"/>
          </p:cNvSpPr>
          <p:nvPr isPhoto="0" userDrawn="0">
            <p:ph type="ftr" sz="quarter" idx="11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 hidden="0"/>
          <p:cNvSpPr>
            <a:spLocks noChangeArrowheads="1" noGrp="1"/>
          </p:cNvSpPr>
          <p:nvPr isPhoto="0" userDrawn="0">
            <p:ph type="sldNum" sz="quarter" idx="12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Rectangle 4" hidden="0"/>
          <p:cNvSpPr>
            <a:spLocks noChangeArrowheads="1" noGrp="1"/>
          </p:cNvSpPr>
          <p:nvPr isPhoto="0" userDrawn="0">
            <p:ph type="dt" sz="half" idx="10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 hidden="0"/>
          <p:cNvSpPr>
            <a:spLocks noChangeArrowheads="1" noGrp="1"/>
          </p:cNvSpPr>
          <p:nvPr isPhoto="0" userDrawn="0">
            <p:ph type="ftr" sz="quarter" idx="11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 hidden="0"/>
          <p:cNvSpPr>
            <a:spLocks noChangeArrowheads="1" noGrp="1"/>
          </p:cNvSpPr>
          <p:nvPr isPhoto="0" userDrawn="0">
            <p:ph type="sldNum" sz="quarter" idx="12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Rectangle 4" hidden="0"/>
          <p:cNvSpPr>
            <a:spLocks noChangeArrowheads="1" noGrp="1"/>
          </p:cNvSpPr>
          <p:nvPr isPhoto="0" userDrawn="0">
            <p:ph type="dt" sz="half" idx="10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 hidden="0"/>
          <p:cNvSpPr>
            <a:spLocks noChangeArrowheads="1" noGrp="1"/>
          </p:cNvSpPr>
          <p:nvPr isPhoto="0" userDrawn="0">
            <p:ph type="ftr" sz="quarter" idx="11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 hidden="0"/>
          <p:cNvSpPr>
            <a:spLocks noChangeArrowheads="1" noGrp="1"/>
          </p:cNvSpPr>
          <p:nvPr isPhoto="0" userDrawn="0">
            <p:ph type="sldNum" sz="quarter" idx="12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4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075" name="Rectangle 3" hidden="0"/>
          <p:cNvSpPr>
            <a:spLocks noChangeArrowheads="1" noGrp="1"/>
          </p:cNvSpPr>
          <p:nvPr isPhoto="0" userDrawn="0">
            <p:ph type="body" idx="1" hasCustomPrompt="0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100" name="Rectangle 4" hidden="0"/>
          <p:cNvSpPr>
            <a:spLocks noChangeArrowheads="1" noGrp="1"/>
          </p:cNvSpPr>
          <p:nvPr isPhoto="0" userDrawn="0">
            <p:ph type="dt" sz="half" idx="2" hasCustomPrompt="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/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 hidden="0"/>
          <p:cNvSpPr>
            <a:spLocks noChangeArrowheads="1" noGrp="1"/>
          </p:cNvSpPr>
          <p:nvPr isPhoto="0" userDrawn="0">
            <p:ph type="ftr" sz="quarter" idx="3" hasCustomPrompt="0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/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 hidden="0"/>
          <p:cNvSpPr>
            <a:spLocks noChangeArrowheads="1" noGrp="1"/>
          </p:cNvSpPr>
          <p:nvPr isPhoto="0" userDrawn="0">
            <p:ph type="sldNum" sz="quarter" idx="4" hasCustomPrompt="0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/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/>
              <a:t/>
            </a:fld>
            <a:endParaRPr lang="en-US"/>
          </a:p>
        </p:txBody>
      </p:sp>
      <p:sp>
        <p:nvSpPr>
          <p:cNvPr id="4103" name="Rectangle 7" hidden="0"/>
          <p:cNvSpPr>
            <a:spLocks noChangeArrowheads="1"/>
          </p:cNvSpPr>
          <p:nvPr isPhoto="0" userDrawn="0"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Calibri"/>
          <a:ea typeface="+mj-ea"/>
          <a:cs typeface="+mj-cs"/>
        </a:defRPr>
      </a:lvl1pPr>
      <a:lvl2pPr algn="ctr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Arial"/>
        </a:defRPr>
      </a:lvl2pPr>
      <a:lvl3pPr algn="ctr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Arial"/>
        </a:defRPr>
      </a:lvl3pPr>
      <a:lvl4pPr algn="ctr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Arial"/>
        </a:defRPr>
      </a:lvl4pPr>
      <a:lvl5pPr algn="ctr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Arial"/>
        </a:defRPr>
      </a:lvl5pPr>
      <a:lvl6pPr marL="457178" algn="ctr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Arial"/>
        </a:defRPr>
      </a:lvl6pPr>
      <a:lvl7pPr marL="914354" algn="ctr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Arial"/>
        </a:defRPr>
      </a:lvl7pPr>
      <a:lvl8pPr marL="1371532" algn="ctr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Arial"/>
        </a:defRPr>
      </a:lvl8pPr>
      <a:lvl9pPr marL="1828709" algn="ctr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Arial"/>
        </a:defRPr>
      </a:lvl9pPr>
    </p:titleStyle>
    <p:bodyStyle>
      <a:lvl1pPr marL="342882" indent="-342882" algn="l">
        <a:spcBef>
          <a:spcPts val="0"/>
        </a:spcBef>
        <a:spcAft>
          <a:spcPts val="0"/>
        </a:spcAft>
        <a:buClr>
          <a:schemeClr val="accent2"/>
        </a:buClr>
        <a:buFont typeface="Wingdings"/>
        <a:buChar char="§"/>
        <a:defRPr sz="3200">
          <a:solidFill>
            <a:schemeClr val="accent2"/>
          </a:solidFill>
          <a:latin typeface="Calibri"/>
          <a:ea typeface="+mn-ea"/>
          <a:cs typeface="+mn-cs"/>
        </a:defRPr>
      </a:lvl1pPr>
      <a:lvl2pPr marL="742912" indent="-285737" algn="l">
        <a:spcBef>
          <a:spcPts val="0"/>
        </a:spcBef>
        <a:spcAft>
          <a:spcPts val="0"/>
        </a:spcAft>
        <a:buClr>
          <a:schemeClr val="tx1"/>
        </a:buClr>
        <a:buFont typeface="Wingdings"/>
        <a:buChar char="§"/>
        <a:defRPr sz="2800">
          <a:solidFill>
            <a:schemeClr val="tx1"/>
          </a:solidFill>
          <a:latin typeface="Calibri"/>
        </a:defRPr>
      </a:lvl2pPr>
      <a:lvl3pPr marL="1142942" indent="-228589" algn="l">
        <a:spcBef>
          <a:spcPts val="0"/>
        </a:spcBef>
        <a:spcAft>
          <a:spcPts val="0"/>
        </a:spcAft>
        <a:buClr>
          <a:schemeClr val="accent2"/>
        </a:buClr>
        <a:buFont typeface="Wingdings"/>
        <a:buChar char="§"/>
        <a:defRPr sz="2400">
          <a:solidFill>
            <a:schemeClr val="tx1"/>
          </a:solidFill>
          <a:latin typeface="Calibri"/>
        </a:defRPr>
      </a:lvl3pPr>
      <a:lvl4pPr marL="1600120" indent="-228589" algn="l">
        <a:spcBef>
          <a:spcPts val="0"/>
        </a:spcBef>
        <a:spcAft>
          <a:spcPts val="0"/>
        </a:spcAft>
        <a:buClr>
          <a:schemeClr val="tx1"/>
        </a:buClr>
        <a:buFont typeface="Wingdings"/>
        <a:buChar char="§"/>
        <a:defRPr sz="2000">
          <a:solidFill>
            <a:schemeClr val="tx1"/>
          </a:solidFill>
          <a:latin typeface="Calibri"/>
        </a:defRPr>
      </a:lvl4pPr>
      <a:lvl5pPr marL="2057298" indent="-228589" algn="l">
        <a:spcBef>
          <a:spcPts val="0"/>
        </a:spcBef>
        <a:spcAft>
          <a:spcPts val="0"/>
        </a:spcAft>
        <a:buClr>
          <a:schemeClr val="accent2"/>
        </a:buClr>
        <a:buFont typeface="Wingdings"/>
        <a:buChar char="§"/>
        <a:defRPr sz="2000">
          <a:solidFill>
            <a:schemeClr val="tx1"/>
          </a:solidFill>
          <a:latin typeface="Calibri"/>
        </a:defRPr>
      </a:lvl5pPr>
      <a:lvl6pPr marL="2514474" indent="-228589" algn="l">
        <a:spcBef>
          <a:spcPts val="0"/>
        </a:spcBef>
        <a:spcAft>
          <a:spcPts val="0"/>
        </a:spcAft>
        <a:buClr>
          <a:schemeClr val="accent2"/>
        </a:buClr>
        <a:buFont typeface="Wingdings"/>
        <a:buChar char="§"/>
        <a:defRPr sz="2000">
          <a:solidFill>
            <a:schemeClr val="tx1"/>
          </a:solidFill>
          <a:latin typeface="+mn-lt"/>
        </a:defRPr>
      </a:lvl6pPr>
      <a:lvl7pPr marL="2971651" indent="-228589" algn="l">
        <a:spcBef>
          <a:spcPts val="0"/>
        </a:spcBef>
        <a:spcAft>
          <a:spcPts val="0"/>
        </a:spcAft>
        <a:buClr>
          <a:schemeClr val="accent2"/>
        </a:buClr>
        <a:buFont typeface="Wingdings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>
        <a:spcBef>
          <a:spcPts val="0"/>
        </a:spcBef>
        <a:spcAft>
          <a:spcPts val="0"/>
        </a:spcAft>
        <a:buClr>
          <a:schemeClr val="accent2"/>
        </a:buClr>
        <a:buFont typeface="Wingdings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>
        <a:spcBef>
          <a:spcPts val="0"/>
        </a:spcBef>
        <a:spcAft>
          <a:spcPts val="0"/>
        </a:spcAft>
        <a:buClr>
          <a:schemeClr val="accent2"/>
        </a:buClr>
        <a:buFont typeface="Wingdings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>
        <a:defRPr sz="19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9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9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9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9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wmf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microsoft.com/office/2007/relationships/media" Target="../media/media1.mp4"/><Relationship Id="rId5" Type="http://schemas.openxmlformats.org/officeDocument/2006/relationships/video" Target="../media/media1.mp4" 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microsoft.com/office/2007/relationships/media" Target="../media/media2.mp4"/><Relationship Id="rId5" Type="http://schemas.openxmlformats.org/officeDocument/2006/relationships/video" Target="../media/media2.mp4" 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wmf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microsoft.com/office/2007/relationships/media" Target="../media/media3.mp4"/><Relationship Id="rId5" Type="http://schemas.openxmlformats.org/officeDocument/2006/relationships/video" Target="../media/media3.mp4" 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microsoft.com/office/2007/relationships/media" Target="../media/media4.mp4"/><Relationship Id="rId5" Type="http://schemas.openxmlformats.org/officeDocument/2006/relationships/video" Target="../media/media4.mp4" 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Relationship Id="rId4" Type="http://schemas.openxmlformats.org/officeDocument/2006/relationships/image" Target="../media/image22.jp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5.wmf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62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General Tree Search</a:t>
            </a:r>
            <a:endParaRPr/>
          </a:p>
        </p:txBody>
      </p:sp>
      <p:sp>
        <p:nvSpPr>
          <p:cNvPr id="156758722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 </a:t>
            </a:r>
            <a:endParaRPr/>
          </a:p>
        </p:txBody>
      </p:sp>
      <p:pic>
        <p:nvPicPr>
          <p:cNvPr id="15364" name="Picture 4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533400" y="1219200"/>
            <a:ext cx="11277599" cy="3772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7452209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Breadth-First Search</a:t>
            </a:r>
            <a:endParaRPr/>
          </a:p>
        </p:txBody>
      </p:sp>
      <p:grpSp>
        <p:nvGrpSpPr>
          <p:cNvPr id="2138965195" name="Group 3" hidden="0"/>
          <p:cNvGrpSpPr/>
          <p:nvPr isPhoto="0" userDrawn="0"/>
        </p:nvGrpSpPr>
        <p:grpSpPr bwMode="auto">
          <a:xfrm>
            <a:off x="3124199" y="3433764"/>
            <a:ext cx="5486400" cy="3355589"/>
            <a:chOff x="0" y="0"/>
            <a:chExt cx="5486400" cy="3355589"/>
          </a:xfrm>
        </p:grpSpPr>
        <p:sp>
          <p:nvSpPr>
            <p:cNvPr id="1507740176" name="Text Box 4" hidden="0"/>
            <p:cNvSpPr txBox="1">
              <a:spLocks noChangeArrowheads="1"/>
            </p:cNvSpPr>
            <p:nvPr isPhoto="0" userDrawn="0"/>
          </p:nvSpPr>
          <p:spPr bwMode="auto">
            <a:xfrm>
              <a:off x="2666999" y="0"/>
              <a:ext cx="990599" cy="338905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600"/>
                <a:t>S</a:t>
              </a:r>
              <a:endParaRPr/>
            </a:p>
          </p:txBody>
        </p:sp>
        <p:sp>
          <p:nvSpPr>
            <p:cNvPr id="575147211" name="Text Box 5" hidden="0"/>
            <p:cNvSpPr txBox="1">
              <a:spLocks noChangeArrowheads="1"/>
            </p:cNvSpPr>
            <p:nvPr isPhoto="0" userDrawn="0"/>
          </p:nvSpPr>
          <p:spPr bwMode="auto">
            <a:xfrm>
              <a:off x="0" y="1513223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a</a:t>
              </a:r>
              <a:endParaRPr/>
            </a:p>
          </p:txBody>
        </p:sp>
        <p:sp>
          <p:nvSpPr>
            <p:cNvPr id="992714537" name="Text Box 6" hidden="0"/>
            <p:cNvSpPr txBox="1">
              <a:spLocks noChangeArrowheads="1"/>
            </p:cNvSpPr>
            <p:nvPr isPhoto="0" userDrawn="0"/>
          </p:nvSpPr>
          <p:spPr bwMode="auto">
            <a:xfrm>
              <a:off x="0" y="977667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b</a:t>
              </a:r>
              <a:endParaRPr/>
            </a:p>
          </p:txBody>
        </p:sp>
        <p:sp>
          <p:nvSpPr>
            <p:cNvPr id="448175540" name="Text Box 7" hidden="0"/>
            <p:cNvSpPr txBox="1">
              <a:spLocks noChangeArrowheads="1"/>
            </p:cNvSpPr>
            <p:nvPr isPhoto="0" userDrawn="0"/>
          </p:nvSpPr>
          <p:spPr bwMode="auto">
            <a:xfrm>
              <a:off x="533399" y="496504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d</a:t>
              </a:r>
              <a:endParaRPr/>
            </a:p>
          </p:txBody>
        </p:sp>
        <p:sp>
          <p:nvSpPr>
            <p:cNvPr id="1176352361" name="Text Box 8" hidden="0"/>
            <p:cNvSpPr txBox="1">
              <a:spLocks noChangeArrowheads="1"/>
            </p:cNvSpPr>
            <p:nvPr isPhoto="0" userDrawn="0"/>
          </p:nvSpPr>
          <p:spPr bwMode="auto">
            <a:xfrm>
              <a:off x="5105399" y="429559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p</a:t>
              </a:r>
              <a:endParaRPr/>
            </a:p>
          </p:txBody>
        </p:sp>
        <p:sp>
          <p:nvSpPr>
            <p:cNvPr id="249073403" name="Text Box 9" hidden="0"/>
            <p:cNvSpPr txBox="1">
              <a:spLocks noChangeArrowheads="1"/>
            </p:cNvSpPr>
            <p:nvPr isPhoto="0" userDrawn="0"/>
          </p:nvSpPr>
          <p:spPr bwMode="auto">
            <a:xfrm>
              <a:off x="685800" y="1513223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a</a:t>
              </a:r>
              <a:endParaRPr/>
            </a:p>
          </p:txBody>
        </p:sp>
        <p:sp>
          <p:nvSpPr>
            <p:cNvPr id="2048286476" name="Text Box 10" hidden="0"/>
            <p:cNvSpPr txBox="1">
              <a:spLocks noChangeArrowheads="1"/>
            </p:cNvSpPr>
            <p:nvPr isPhoto="0" userDrawn="0"/>
          </p:nvSpPr>
          <p:spPr bwMode="auto">
            <a:xfrm>
              <a:off x="685800" y="977667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c</a:t>
              </a:r>
              <a:endParaRPr/>
            </a:p>
          </p:txBody>
        </p:sp>
        <p:cxnSp>
          <p:nvCxnSpPr>
            <p:cNvPr id="2024425788" name="AutoShape 11" hidden="0"/>
            <p:cNvCxnSpPr>
              <a:cxnSpLocks noChangeShapeType="1"/>
              <a:stCxn id="448175540" idx="2"/>
              <a:endCxn id="992714537" idx="0"/>
            </p:cNvCxnSpPr>
            <p:nvPr isPhoto="0" userDrawn="0"/>
          </p:nvCxnSpPr>
          <p:spPr bwMode="auto">
            <a:xfrm flipH="1">
              <a:off x="190499" y="866093"/>
              <a:ext cx="533399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73561824" name="AutoShape 12" hidden="0"/>
            <p:cNvCxnSpPr>
              <a:cxnSpLocks noChangeShapeType="1"/>
              <a:stCxn id="448175540" idx="2"/>
              <a:endCxn id="2048286476" idx="0"/>
            </p:cNvCxnSpPr>
            <p:nvPr isPhoto="0" userDrawn="0"/>
          </p:nvCxnSpPr>
          <p:spPr bwMode="auto">
            <a:xfrm>
              <a:off x="723899" y="866093"/>
              <a:ext cx="152399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00706947" name="AutoShape 13" hidden="0"/>
            <p:cNvCxnSpPr>
              <a:cxnSpLocks noChangeShapeType="1"/>
              <a:stCxn id="992714537" idx="2"/>
              <a:endCxn id="575147211" idx="0"/>
            </p:cNvCxnSpPr>
            <p:nvPr isPhoto="0" userDrawn="0"/>
          </p:nvCxnSpPr>
          <p:spPr bwMode="auto">
            <a:xfrm>
              <a:off x="190499" y="1347257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44320045" name="AutoShape 14" hidden="0"/>
            <p:cNvCxnSpPr>
              <a:cxnSpLocks noChangeShapeType="1"/>
              <a:stCxn id="2048286476" idx="2"/>
              <a:endCxn id="249073403" idx="0"/>
            </p:cNvCxnSpPr>
            <p:nvPr isPhoto="0" userDrawn="0"/>
          </p:nvCxnSpPr>
          <p:spPr bwMode="auto">
            <a:xfrm>
              <a:off x="876299" y="1347257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586052245" name="Group 15" hidden="0"/>
            <p:cNvGrpSpPr/>
            <p:nvPr isPhoto="0" userDrawn="0"/>
          </p:nvGrpSpPr>
          <p:grpSpPr bwMode="auto">
            <a:xfrm>
              <a:off x="2743200" y="429559"/>
              <a:ext cx="1752599" cy="2390473"/>
              <a:chOff x="0" y="0"/>
              <a:chExt cx="1752599" cy="2390473"/>
            </a:xfrm>
          </p:grpSpPr>
          <p:sp>
            <p:nvSpPr>
              <p:cNvPr id="374953158" name="Text Box 16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09599" y="0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e</a:t>
                </a:r>
                <a:endParaRPr/>
              </a:p>
            </p:txBody>
          </p:sp>
          <p:sp>
            <p:nvSpPr>
              <p:cNvPr id="795907269" name="Text Box 17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p</a:t>
                </a:r>
                <a:endParaRPr/>
              </a:p>
            </p:txBody>
          </p:sp>
          <p:sp>
            <p:nvSpPr>
              <p:cNvPr id="145983457" name="Text Box 18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228599" y="53555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h</a:t>
                </a:r>
                <a:endParaRPr/>
              </a:p>
            </p:txBody>
          </p:sp>
          <p:sp>
            <p:nvSpPr>
              <p:cNvPr id="1694618317" name="Text Box 19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1440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f</a:t>
                </a:r>
                <a:endParaRPr/>
              </a:p>
            </p:txBody>
          </p:sp>
          <p:sp>
            <p:nvSpPr>
              <p:cNvPr id="1353013413" name="Text Box 20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14400" y="53555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r</a:t>
                </a:r>
                <a:endParaRPr/>
              </a:p>
            </p:txBody>
          </p:sp>
          <p:sp>
            <p:nvSpPr>
              <p:cNvPr id="1739979676" name="Text Box 21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45720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1999242449" name="Text Box 22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0" y="1552274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202520788" name="Text Box 23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85799" y="1552274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c</a:t>
                </a:r>
                <a:endParaRPr/>
              </a:p>
            </p:txBody>
          </p:sp>
          <p:sp>
            <p:nvSpPr>
              <p:cNvPr id="244791501" name="Text Box 24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90599" y="1606666"/>
                <a:ext cx="761999" cy="338905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sz="1600"/>
                  <a:t>G</a:t>
                </a:r>
                <a:endParaRPr/>
              </a:p>
            </p:txBody>
          </p:sp>
          <p:sp>
            <p:nvSpPr>
              <p:cNvPr id="1950855456" name="Text Box 25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85799" y="202088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a</a:t>
                </a:r>
                <a:endParaRPr/>
              </a:p>
            </p:txBody>
          </p:sp>
          <p:cxnSp>
            <p:nvCxnSpPr>
              <p:cNvPr id="202337264" name="AutoShape 26" hidden="0"/>
              <p:cNvCxnSpPr>
                <a:cxnSpLocks noChangeShapeType="1"/>
                <a:stCxn id="374953158" idx="2"/>
                <a:endCxn id="145983457" idx="0"/>
              </p:cNvCxnSpPr>
              <p:nvPr isPhoto="0" userDrawn="0"/>
            </p:nvCxnSpPr>
            <p:spPr bwMode="auto">
              <a:xfrm flipH="1">
                <a:off x="419099" y="369588"/>
                <a:ext cx="3809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20276183" name="AutoShape 27" hidden="0"/>
              <p:cNvCxnSpPr>
                <a:cxnSpLocks noChangeShapeType="1"/>
                <a:stCxn id="374953158" idx="2"/>
                <a:endCxn id="1353013413" idx="0"/>
              </p:cNvCxnSpPr>
              <p:nvPr isPhoto="0" userDrawn="0"/>
            </p:nvCxnSpPr>
            <p:spPr bwMode="auto">
              <a:xfrm>
                <a:off x="800100" y="369588"/>
                <a:ext cx="3047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80065570" name="AutoShape 28" hidden="0"/>
              <p:cNvCxnSpPr>
                <a:cxnSpLocks noChangeShapeType="1"/>
                <a:stCxn id="145983457" idx="2"/>
                <a:endCxn id="795907269" idx="0"/>
              </p:cNvCxnSpPr>
              <p:nvPr isPhoto="0" userDrawn="0"/>
            </p:nvCxnSpPr>
            <p:spPr bwMode="auto">
              <a:xfrm flipH="1">
                <a:off x="190499" y="905144"/>
                <a:ext cx="22860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66904966" name="AutoShape 29" hidden="0"/>
              <p:cNvCxnSpPr>
                <a:cxnSpLocks noChangeShapeType="1"/>
                <a:stCxn id="145983457" idx="2"/>
                <a:endCxn id="1739979676" idx="0"/>
              </p:cNvCxnSpPr>
              <p:nvPr isPhoto="0" userDrawn="0"/>
            </p:nvCxnSpPr>
            <p:spPr bwMode="auto">
              <a:xfrm>
                <a:off x="419099" y="905144"/>
                <a:ext cx="22860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0461900" name="AutoShape 30" hidden="0"/>
              <p:cNvCxnSpPr>
                <a:cxnSpLocks noChangeShapeType="1"/>
                <a:stCxn id="1353013413" idx="2"/>
                <a:endCxn id="1694618317" idx="0"/>
              </p:cNvCxnSpPr>
              <p:nvPr isPhoto="0" userDrawn="0"/>
            </p:nvCxnSpPr>
            <p:spPr bwMode="auto">
              <a:xfrm>
                <a:off x="1104899" y="905144"/>
                <a:ext cx="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93221423" name="AutoShape 31" hidden="0"/>
              <p:cNvCxnSpPr>
                <a:cxnSpLocks noChangeShapeType="1"/>
                <a:stCxn id="795907269" idx="2"/>
                <a:endCxn id="1999242449" idx="0"/>
              </p:cNvCxnSpPr>
              <p:nvPr isPhoto="0" userDrawn="0"/>
            </p:nvCxnSpPr>
            <p:spPr bwMode="auto">
              <a:xfrm>
                <a:off x="190499" y="1440700"/>
                <a:ext cx="0" cy="11157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211067058" name="AutoShape 32" hidden="0"/>
              <p:cNvCxnSpPr>
                <a:cxnSpLocks noChangeShapeType="1"/>
                <a:stCxn id="1694618317" idx="2"/>
                <a:endCxn id="202520788" idx="0"/>
              </p:cNvCxnSpPr>
              <p:nvPr isPhoto="0" userDrawn="0"/>
            </p:nvCxnSpPr>
            <p:spPr bwMode="auto">
              <a:xfrm flipH="1">
                <a:off x="876299" y="1440700"/>
                <a:ext cx="228600" cy="11157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34537957" name="AutoShape 33" hidden="0"/>
              <p:cNvCxnSpPr>
                <a:cxnSpLocks noChangeShapeType="1"/>
                <a:stCxn id="1694618317" idx="2"/>
                <a:endCxn id="244791501" idx="0"/>
              </p:cNvCxnSpPr>
              <p:nvPr isPhoto="0" userDrawn="0"/>
            </p:nvCxnSpPr>
            <p:spPr bwMode="auto">
              <a:xfrm>
                <a:off x="1104899" y="1440700"/>
                <a:ext cx="2666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9447334" name="AutoShape 34" hidden="0"/>
              <p:cNvCxnSpPr>
                <a:cxnSpLocks noChangeShapeType="1"/>
                <a:stCxn id="202520788" idx="2"/>
                <a:endCxn id="1950855456" idx="0"/>
              </p:cNvCxnSpPr>
              <p:nvPr isPhoto="0" userDrawn="0"/>
            </p:nvCxnSpPr>
            <p:spPr bwMode="auto">
              <a:xfrm>
                <a:off x="876299" y="1921863"/>
                <a:ext cx="0" cy="9902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627514582" name="Text Box 35" hidden="0"/>
            <p:cNvSpPr txBox="1">
              <a:spLocks noChangeArrowheads="1"/>
            </p:cNvSpPr>
            <p:nvPr isPhoto="0" userDrawn="0"/>
          </p:nvSpPr>
          <p:spPr bwMode="auto">
            <a:xfrm>
              <a:off x="5105399" y="923275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q</a:t>
              </a:r>
              <a:endParaRPr/>
            </a:p>
          </p:txBody>
        </p:sp>
        <p:cxnSp>
          <p:nvCxnSpPr>
            <p:cNvPr id="1823057251" name="AutoShape 36" hidden="0"/>
            <p:cNvCxnSpPr>
              <a:cxnSpLocks noChangeShapeType="1"/>
              <a:stCxn id="1176352361" idx="2"/>
              <a:endCxn id="627514582" idx="0"/>
            </p:cNvCxnSpPr>
            <p:nvPr isPhoto="0" userDrawn="0"/>
          </p:nvCxnSpPr>
          <p:spPr bwMode="auto">
            <a:xfrm>
              <a:off x="5295899" y="799149"/>
              <a:ext cx="0" cy="1241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6536247" name="Group 37" hidden="0"/>
            <p:cNvGrpSpPr/>
            <p:nvPr isPhoto="0" userDrawn="0"/>
          </p:nvGrpSpPr>
          <p:grpSpPr bwMode="auto">
            <a:xfrm>
              <a:off x="914400" y="965115"/>
              <a:ext cx="1752599" cy="2390473"/>
              <a:chOff x="0" y="0"/>
              <a:chExt cx="1752599" cy="2390473"/>
            </a:xfrm>
          </p:grpSpPr>
          <p:sp>
            <p:nvSpPr>
              <p:cNvPr id="895318651" name="Text Box 38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09599" y="0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e</a:t>
                </a:r>
                <a:endParaRPr/>
              </a:p>
            </p:txBody>
          </p:sp>
          <p:sp>
            <p:nvSpPr>
              <p:cNvPr id="2118239996" name="Text Box 39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0" y="1071111"/>
                <a:ext cx="381035" cy="381035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p</a:t>
                </a:r>
                <a:endParaRPr/>
              </a:p>
            </p:txBody>
          </p:sp>
          <p:sp>
            <p:nvSpPr>
              <p:cNvPr id="1305854400" name="Text Box 40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228599" y="53555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h</a:t>
                </a:r>
                <a:endParaRPr/>
              </a:p>
            </p:txBody>
          </p:sp>
          <p:sp>
            <p:nvSpPr>
              <p:cNvPr id="1974173356" name="Text Box 41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1440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f</a:t>
                </a:r>
                <a:endParaRPr/>
              </a:p>
            </p:txBody>
          </p:sp>
          <p:sp>
            <p:nvSpPr>
              <p:cNvPr id="1576317637" name="Text Box 42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14400" y="53555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r</a:t>
                </a:r>
                <a:endParaRPr/>
              </a:p>
            </p:txBody>
          </p:sp>
          <p:sp>
            <p:nvSpPr>
              <p:cNvPr id="1577541441" name="Text Box 43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45720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1016856306" name="Text Box 44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0" y="1552274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169140370" name="Text Box 45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85799" y="1552274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c</a:t>
                </a:r>
                <a:endParaRPr/>
              </a:p>
            </p:txBody>
          </p:sp>
          <p:sp>
            <p:nvSpPr>
              <p:cNvPr id="1094076443" name="Text Box 46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90599" y="1606666"/>
                <a:ext cx="761999" cy="338905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sz="1600"/>
                  <a:t>G</a:t>
                </a:r>
                <a:endParaRPr/>
              </a:p>
            </p:txBody>
          </p:sp>
          <p:sp>
            <p:nvSpPr>
              <p:cNvPr id="912484833" name="Text Box 47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85799" y="202088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a</a:t>
                </a:r>
                <a:endParaRPr/>
              </a:p>
            </p:txBody>
          </p:sp>
          <p:cxnSp>
            <p:nvCxnSpPr>
              <p:cNvPr id="431432513" name="AutoShape 48" hidden="0"/>
              <p:cNvCxnSpPr>
                <a:cxnSpLocks noChangeShapeType="1"/>
                <a:stCxn id="895318651" idx="2"/>
                <a:endCxn id="1305854400" idx="0"/>
              </p:cNvCxnSpPr>
              <p:nvPr isPhoto="0" userDrawn="0"/>
            </p:nvCxnSpPr>
            <p:spPr bwMode="auto">
              <a:xfrm flipH="1">
                <a:off x="419099" y="369588"/>
                <a:ext cx="3809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0115836" name="AutoShape 49" hidden="0"/>
              <p:cNvCxnSpPr>
                <a:cxnSpLocks noChangeShapeType="1"/>
                <a:stCxn id="895318651" idx="2"/>
                <a:endCxn id="1576317637" idx="0"/>
              </p:cNvCxnSpPr>
              <p:nvPr isPhoto="0" userDrawn="0"/>
            </p:nvCxnSpPr>
            <p:spPr bwMode="auto">
              <a:xfrm>
                <a:off x="800100" y="369588"/>
                <a:ext cx="3047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903343798" name="AutoShape 50" hidden="0"/>
              <p:cNvCxnSpPr>
                <a:cxnSpLocks noChangeShapeType="1"/>
                <a:stCxn id="1305854400" idx="2"/>
                <a:endCxn id="2118239996" idx="0"/>
              </p:cNvCxnSpPr>
              <p:nvPr isPhoto="0" userDrawn="0"/>
            </p:nvCxnSpPr>
            <p:spPr bwMode="auto">
              <a:xfrm flipH="1">
                <a:off x="190499" y="905144"/>
                <a:ext cx="22860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809440280" name="AutoShape 51" hidden="0"/>
              <p:cNvCxnSpPr>
                <a:cxnSpLocks noChangeShapeType="1"/>
                <a:stCxn id="1305854400" idx="2"/>
                <a:endCxn id="1577541441" idx="0"/>
              </p:cNvCxnSpPr>
              <p:nvPr isPhoto="0" userDrawn="0"/>
            </p:nvCxnSpPr>
            <p:spPr bwMode="auto">
              <a:xfrm>
                <a:off x="419099" y="905144"/>
                <a:ext cx="22860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81809963" name="AutoShape 52" hidden="0"/>
              <p:cNvCxnSpPr>
                <a:cxnSpLocks noChangeShapeType="1"/>
                <a:stCxn id="1576317637" idx="2"/>
                <a:endCxn id="1974173356" idx="0"/>
              </p:cNvCxnSpPr>
              <p:nvPr isPhoto="0" userDrawn="0"/>
            </p:nvCxnSpPr>
            <p:spPr bwMode="auto">
              <a:xfrm>
                <a:off x="1104899" y="905144"/>
                <a:ext cx="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446485093" name="AutoShape 53" hidden="0"/>
              <p:cNvCxnSpPr>
                <a:cxnSpLocks noChangeShapeType="1"/>
                <a:stCxn id="2118239996" idx="2"/>
                <a:endCxn id="1016856306" idx="0"/>
              </p:cNvCxnSpPr>
              <p:nvPr isPhoto="0" userDrawn="0"/>
            </p:nvCxnSpPr>
            <p:spPr bwMode="auto">
              <a:xfrm>
                <a:off x="190499" y="1440700"/>
                <a:ext cx="0" cy="11157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39981867" name="AutoShape 54" hidden="0"/>
              <p:cNvCxnSpPr>
                <a:cxnSpLocks noChangeShapeType="1"/>
                <a:stCxn id="1974173356" idx="2"/>
                <a:endCxn id="169140370" idx="0"/>
              </p:cNvCxnSpPr>
              <p:nvPr isPhoto="0" userDrawn="0"/>
            </p:nvCxnSpPr>
            <p:spPr bwMode="auto">
              <a:xfrm flipH="1">
                <a:off x="876299" y="1440700"/>
                <a:ext cx="228600" cy="11157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52387107" name="AutoShape 55" hidden="0"/>
              <p:cNvCxnSpPr>
                <a:cxnSpLocks noChangeShapeType="1"/>
                <a:stCxn id="1974173356" idx="2"/>
                <a:endCxn id="1094076443" idx="0"/>
              </p:cNvCxnSpPr>
              <p:nvPr isPhoto="0" userDrawn="0"/>
            </p:nvCxnSpPr>
            <p:spPr bwMode="auto">
              <a:xfrm>
                <a:off x="1104899" y="1440700"/>
                <a:ext cx="2666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293665681" name="AutoShape 56" hidden="0"/>
              <p:cNvCxnSpPr>
                <a:cxnSpLocks noChangeShapeType="1"/>
                <a:stCxn id="169140370" idx="2"/>
                <a:endCxn id="912484833" idx="0"/>
              </p:cNvCxnSpPr>
              <p:nvPr isPhoto="0" userDrawn="0"/>
            </p:nvCxnSpPr>
            <p:spPr bwMode="auto">
              <a:xfrm>
                <a:off x="876299" y="1921863"/>
                <a:ext cx="0" cy="9902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23611663" name="AutoShape 57" hidden="0"/>
            <p:cNvCxnSpPr>
              <a:cxnSpLocks noChangeShapeType="1"/>
              <a:stCxn id="448175540" idx="2"/>
              <a:endCxn id="895318651" idx="0"/>
            </p:cNvCxnSpPr>
            <p:nvPr isPhoto="0" userDrawn="0"/>
          </p:nvCxnSpPr>
          <p:spPr bwMode="auto">
            <a:xfrm>
              <a:off x="723899" y="866093"/>
              <a:ext cx="990599" cy="990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92344023" name="AutoShape 58" hidden="0"/>
            <p:cNvCxnSpPr>
              <a:cxnSpLocks noChangeShapeType="1"/>
              <a:stCxn id="1507740176" idx="2"/>
              <a:endCxn id="448175540" idx="0"/>
            </p:cNvCxnSpPr>
            <p:nvPr isPhoto="0" userDrawn="0"/>
          </p:nvCxnSpPr>
          <p:spPr bwMode="auto">
            <a:xfrm flipH="1">
              <a:off x="723899" y="338905"/>
              <a:ext cx="2438399" cy="15759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91648026" name="AutoShape 59" hidden="0"/>
            <p:cNvCxnSpPr>
              <a:cxnSpLocks noChangeShapeType="1"/>
              <a:stCxn id="1507740176" idx="2"/>
              <a:endCxn id="374953158" idx="0"/>
            </p:cNvCxnSpPr>
            <p:nvPr isPhoto="0" userDrawn="0"/>
          </p:nvCxnSpPr>
          <p:spPr bwMode="auto">
            <a:xfrm>
              <a:off x="3162299" y="338905"/>
              <a:ext cx="380999" cy="906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33274534" name="AutoShape 60" hidden="0"/>
            <p:cNvCxnSpPr>
              <a:cxnSpLocks noChangeShapeType="1"/>
              <a:stCxn id="1507740176" idx="2"/>
              <a:endCxn id="1176352361" idx="0"/>
            </p:cNvCxnSpPr>
            <p:nvPr isPhoto="0" userDrawn="0"/>
          </p:nvCxnSpPr>
          <p:spPr bwMode="auto">
            <a:xfrm>
              <a:off x="3162299" y="338905"/>
              <a:ext cx="2133599" cy="906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803360660" name="Group 70" hidden="0"/>
          <p:cNvGrpSpPr/>
          <p:nvPr isPhoto="0" userDrawn="0"/>
        </p:nvGrpSpPr>
        <p:grpSpPr bwMode="auto">
          <a:xfrm>
            <a:off x="4491036" y="1371603"/>
            <a:ext cx="3205162" cy="1768474"/>
            <a:chOff x="815" y="1055"/>
            <a:chExt cx="4176" cy="2304"/>
          </a:xfrm>
        </p:grpSpPr>
        <p:grpSp>
          <p:nvGrpSpPr>
            <p:cNvPr id="1527224153" name="Group 71" hidden="0"/>
            <p:cNvGrpSpPr/>
            <p:nvPr isPhoto="0" userDrawn="0"/>
          </p:nvGrpSpPr>
          <p:grpSpPr bwMode="auto">
            <a:xfrm>
              <a:off x="815" y="1055"/>
              <a:ext cx="4176" cy="2304"/>
              <a:chOff x="334" y="576"/>
              <a:chExt cx="4847" cy="2783"/>
            </a:xfrm>
          </p:grpSpPr>
          <p:sp>
            <p:nvSpPr>
              <p:cNvPr id="41322022" name="AutoShape 72" hidden="0"/>
              <p:cNvSpPr>
                <a:spLocks noChangeArrowheads="1"/>
              </p:cNvSpPr>
              <p:nvPr isPhoto="0" userDrawn="0"/>
            </p:nvSpPr>
            <p:spPr bwMode="auto">
              <a:xfrm>
                <a:off x="334" y="2207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/>
                  <a:t>S</a:t>
                </a:r>
                <a:endParaRPr/>
              </a:p>
            </p:txBody>
          </p:sp>
          <p:sp>
            <p:nvSpPr>
              <p:cNvPr id="298521583" name="AutoShape 73" hidden="0"/>
              <p:cNvSpPr>
                <a:spLocks noChangeArrowheads="1"/>
              </p:cNvSpPr>
              <p:nvPr isPhoto="0" userDrawn="0"/>
            </p:nvSpPr>
            <p:spPr bwMode="auto">
              <a:xfrm>
                <a:off x="4703" y="576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/>
                  <a:t>G</a:t>
                </a:r>
                <a:endParaRPr/>
              </a:p>
            </p:txBody>
          </p:sp>
          <p:sp>
            <p:nvSpPr>
              <p:cNvPr id="132875385" name="AutoShape 74" hidden="0"/>
              <p:cNvSpPr>
                <a:spLocks noChangeArrowheads="1"/>
              </p:cNvSpPr>
              <p:nvPr isPhoto="0" userDrawn="0"/>
            </p:nvSpPr>
            <p:spPr bwMode="auto">
              <a:xfrm>
                <a:off x="1728" y="1775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d</a:t>
                </a:r>
                <a:endParaRPr/>
              </a:p>
            </p:txBody>
          </p:sp>
          <p:sp>
            <p:nvSpPr>
              <p:cNvPr id="1827067230" name="AutoShape 75" hidden="0"/>
              <p:cNvSpPr>
                <a:spLocks noChangeArrowheads="1"/>
              </p:cNvSpPr>
              <p:nvPr isPhoto="0" userDrawn="0"/>
            </p:nvSpPr>
            <p:spPr bwMode="auto">
              <a:xfrm>
                <a:off x="720" y="1055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b</a:t>
                </a:r>
                <a:endParaRPr/>
              </a:p>
            </p:txBody>
          </p:sp>
          <p:sp>
            <p:nvSpPr>
              <p:cNvPr id="1128992322" name="AutoShape 76" hidden="0"/>
              <p:cNvSpPr>
                <a:spLocks noChangeArrowheads="1"/>
              </p:cNvSpPr>
              <p:nvPr isPhoto="0" userDrawn="0"/>
            </p:nvSpPr>
            <p:spPr bwMode="auto">
              <a:xfrm>
                <a:off x="1199" y="2736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p</a:t>
                </a:r>
                <a:endParaRPr/>
              </a:p>
            </p:txBody>
          </p:sp>
          <p:sp>
            <p:nvSpPr>
              <p:cNvPr id="2015141813" name="AutoShape 77" hidden="0"/>
              <p:cNvSpPr>
                <a:spLocks noChangeArrowheads="1"/>
              </p:cNvSpPr>
              <p:nvPr isPhoto="0" userDrawn="0"/>
            </p:nvSpPr>
            <p:spPr bwMode="auto">
              <a:xfrm>
                <a:off x="2351" y="2880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q</a:t>
                </a:r>
                <a:endParaRPr/>
              </a:p>
            </p:txBody>
          </p:sp>
          <p:sp>
            <p:nvSpPr>
              <p:cNvPr id="142272398" name="AutoShape 78" hidden="0"/>
              <p:cNvSpPr>
                <a:spLocks noChangeArrowheads="1"/>
              </p:cNvSpPr>
              <p:nvPr isPhoto="0" userDrawn="0"/>
            </p:nvSpPr>
            <p:spPr bwMode="auto">
              <a:xfrm>
                <a:off x="2880" y="1008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c</a:t>
                </a:r>
                <a:endParaRPr/>
              </a:p>
            </p:txBody>
          </p:sp>
          <p:sp>
            <p:nvSpPr>
              <p:cNvPr id="1810059445" name="AutoShape 79" hidden="0"/>
              <p:cNvSpPr>
                <a:spLocks noChangeArrowheads="1"/>
              </p:cNvSpPr>
              <p:nvPr isPhoto="0" userDrawn="0"/>
            </p:nvSpPr>
            <p:spPr bwMode="auto">
              <a:xfrm>
                <a:off x="3551" y="1584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e</a:t>
                </a:r>
                <a:endParaRPr/>
              </a:p>
            </p:txBody>
          </p:sp>
          <p:sp>
            <p:nvSpPr>
              <p:cNvPr id="1956285470" name="AutoShape 80" hidden="0"/>
              <p:cNvSpPr>
                <a:spLocks noChangeArrowheads="1"/>
              </p:cNvSpPr>
              <p:nvPr isPhoto="0" userDrawn="0"/>
            </p:nvSpPr>
            <p:spPr bwMode="auto">
              <a:xfrm>
                <a:off x="3168" y="2255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h</a:t>
                </a:r>
                <a:endParaRPr/>
              </a:p>
            </p:txBody>
          </p:sp>
          <p:sp>
            <p:nvSpPr>
              <p:cNvPr id="2132516171" name="AutoShape 81" hidden="0"/>
              <p:cNvSpPr>
                <a:spLocks noChangeArrowheads="1"/>
              </p:cNvSpPr>
              <p:nvPr isPhoto="0" userDrawn="0"/>
            </p:nvSpPr>
            <p:spPr bwMode="auto">
              <a:xfrm>
                <a:off x="1584" y="623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a</a:t>
                </a:r>
                <a:endParaRPr/>
              </a:p>
            </p:txBody>
          </p:sp>
          <p:sp>
            <p:nvSpPr>
              <p:cNvPr id="1801265482" name="AutoShape 82" hidden="0"/>
              <p:cNvSpPr>
                <a:spLocks noChangeArrowheads="1"/>
              </p:cNvSpPr>
              <p:nvPr isPhoto="0" userDrawn="0"/>
            </p:nvSpPr>
            <p:spPr bwMode="auto">
              <a:xfrm>
                <a:off x="4559" y="1872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f</a:t>
                </a:r>
                <a:endParaRPr/>
              </a:p>
            </p:txBody>
          </p:sp>
          <p:sp>
            <p:nvSpPr>
              <p:cNvPr id="1440496055" name="AutoShape 83" hidden="0"/>
              <p:cNvSpPr>
                <a:spLocks noChangeArrowheads="1"/>
              </p:cNvSpPr>
              <p:nvPr isPhoto="0" userDrawn="0"/>
            </p:nvSpPr>
            <p:spPr bwMode="auto">
              <a:xfrm>
                <a:off x="4367" y="2736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r</a:t>
                </a:r>
                <a:endParaRPr/>
              </a:p>
            </p:txBody>
          </p:sp>
          <p:cxnSp>
            <p:nvCxnSpPr>
              <p:cNvPr id="483799504" name="AutoShape 84" hidden="0"/>
              <p:cNvCxnSpPr>
                <a:cxnSpLocks noChangeShapeType="1"/>
                <a:stCxn id="41322022" idx="5"/>
                <a:endCxn id="1128992322" idx="2"/>
              </p:cNvCxnSpPr>
              <p:nvPr isPhoto="0" userDrawn="0"/>
            </p:nvCxnSpPr>
            <p:spPr bwMode="auto">
              <a:xfrm>
                <a:off x="745" y="2617"/>
                <a:ext cx="453" cy="35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89842744" name="AutoShape 85" hidden="0"/>
              <p:cNvCxnSpPr>
                <a:cxnSpLocks noChangeShapeType="1"/>
                <a:stCxn id="1128992322" idx="5"/>
                <a:endCxn id="2015141813" idx="2"/>
              </p:cNvCxnSpPr>
              <p:nvPr isPhoto="0" userDrawn="0"/>
            </p:nvCxnSpPr>
            <p:spPr bwMode="auto">
              <a:xfrm flipV="1">
                <a:off x="1609" y="3119"/>
                <a:ext cx="741" cy="2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56383551" name="AutoShape 86" hidden="0"/>
              <p:cNvCxnSpPr>
                <a:cxnSpLocks noChangeShapeType="1"/>
                <a:stCxn id="1956285470" idx="3"/>
                <a:endCxn id="2015141813" idx="7"/>
              </p:cNvCxnSpPr>
              <p:nvPr isPhoto="0" userDrawn="0"/>
            </p:nvCxnSpPr>
            <p:spPr bwMode="auto">
              <a:xfrm flipH="1">
                <a:off x="2761" y="2665"/>
                <a:ext cx="475" cy="28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097377190" name="AutoShape 87" hidden="0"/>
              <p:cNvCxnSpPr>
                <a:cxnSpLocks noChangeShapeType="1"/>
                <a:stCxn id="1956285470" idx="2"/>
                <a:endCxn id="1128992322" idx="6"/>
              </p:cNvCxnSpPr>
              <p:nvPr isPhoto="0" userDrawn="0"/>
            </p:nvCxnSpPr>
            <p:spPr bwMode="auto">
              <a:xfrm flipH="1">
                <a:off x="1679" y="2495"/>
                <a:ext cx="1487" cy="47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854819863" name="AutoShape 88" hidden="0"/>
              <p:cNvCxnSpPr>
                <a:cxnSpLocks noChangeShapeType="1"/>
                <a:stCxn id="1810059445" idx="4"/>
                <a:endCxn id="1956285470" idx="7"/>
              </p:cNvCxnSpPr>
              <p:nvPr isPhoto="0" userDrawn="0"/>
            </p:nvCxnSpPr>
            <p:spPr bwMode="auto">
              <a:xfrm flipH="1">
                <a:off x="3577" y="2063"/>
                <a:ext cx="213" cy="26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53339848" name="AutoShape 89" hidden="0"/>
              <p:cNvCxnSpPr>
                <a:cxnSpLocks noChangeShapeType="1"/>
                <a:stCxn id="1810059445" idx="5"/>
                <a:endCxn id="1440496055" idx="1"/>
              </p:cNvCxnSpPr>
              <p:nvPr isPhoto="0" userDrawn="0"/>
            </p:nvCxnSpPr>
            <p:spPr bwMode="auto">
              <a:xfrm>
                <a:off x="3961" y="1993"/>
                <a:ext cx="475" cy="81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26332659" name="AutoShape 90" hidden="0"/>
              <p:cNvCxnSpPr>
                <a:cxnSpLocks noChangeShapeType="1"/>
                <a:stCxn id="1440496055" idx="0"/>
                <a:endCxn id="1801265482" idx="4"/>
              </p:cNvCxnSpPr>
              <p:nvPr isPhoto="0" userDrawn="0"/>
            </p:nvCxnSpPr>
            <p:spPr bwMode="auto">
              <a:xfrm flipV="1">
                <a:off x="4608" y="2351"/>
                <a:ext cx="191" cy="38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51546749" name="AutoShape 91" hidden="0"/>
              <p:cNvCxnSpPr>
                <a:cxnSpLocks noChangeShapeType="1"/>
                <a:stCxn id="1801265482" idx="0"/>
                <a:endCxn id="298521583" idx="4"/>
              </p:cNvCxnSpPr>
              <p:nvPr isPhoto="0" userDrawn="0"/>
            </p:nvCxnSpPr>
            <p:spPr bwMode="auto">
              <a:xfrm flipV="1">
                <a:off x="4799" y="1055"/>
                <a:ext cx="144" cy="81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268996" name="AutoShape 92" hidden="0"/>
              <p:cNvCxnSpPr>
                <a:cxnSpLocks noChangeShapeType="1"/>
                <a:stCxn id="41322022" idx="7"/>
              </p:cNvCxnSpPr>
              <p:nvPr isPhoto="0" userDrawn="0"/>
            </p:nvCxnSpPr>
            <p:spPr bwMode="auto">
              <a:xfrm flipV="1">
                <a:off x="745" y="2016"/>
                <a:ext cx="981" cy="26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238946498" name="AutoShape 93" hidden="0"/>
              <p:cNvCxnSpPr>
                <a:cxnSpLocks noChangeShapeType="1"/>
                <a:stCxn id="132875385" idx="1"/>
                <a:endCxn id="1827067230" idx="5"/>
              </p:cNvCxnSpPr>
              <p:nvPr isPhoto="0" userDrawn="0"/>
            </p:nvCxnSpPr>
            <p:spPr bwMode="auto">
              <a:xfrm flipH="1" flipV="1">
                <a:off x="1129" y="1465"/>
                <a:ext cx="667" cy="37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4945810" name="AutoShape 94" hidden="0"/>
              <p:cNvCxnSpPr>
                <a:cxnSpLocks noChangeShapeType="1"/>
                <a:endCxn id="2132516171" idx="2"/>
              </p:cNvCxnSpPr>
              <p:nvPr isPhoto="0" userDrawn="0"/>
            </p:nvCxnSpPr>
            <p:spPr bwMode="auto">
              <a:xfrm flipV="1">
                <a:off x="1152" y="864"/>
                <a:ext cx="432" cy="26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40460202" name="AutoShape 95" hidden="0"/>
              <p:cNvCxnSpPr>
                <a:cxnSpLocks noChangeShapeType="1"/>
                <a:stCxn id="142272398" idx="2"/>
                <a:endCxn id="2132516171" idx="6"/>
              </p:cNvCxnSpPr>
              <p:nvPr isPhoto="0" userDrawn="0"/>
            </p:nvCxnSpPr>
            <p:spPr bwMode="auto">
              <a:xfrm flipH="1" flipV="1">
                <a:off x="2063" y="864"/>
                <a:ext cx="815" cy="38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91231613" name="AutoShape 96" hidden="0"/>
              <p:cNvCxnSpPr>
                <a:cxnSpLocks noChangeShapeType="1"/>
                <a:stCxn id="132875385" idx="7"/>
                <a:endCxn id="142272398" idx="3"/>
              </p:cNvCxnSpPr>
              <p:nvPr isPhoto="0" userDrawn="0"/>
            </p:nvCxnSpPr>
            <p:spPr bwMode="auto">
              <a:xfrm flipV="1">
                <a:off x="2137" y="1417"/>
                <a:ext cx="811" cy="42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91134142" name="AutoShape 97" hidden="0"/>
              <p:cNvCxnSpPr>
                <a:cxnSpLocks noChangeShapeType="1"/>
                <a:stCxn id="132875385" idx="6"/>
                <a:endCxn id="1810059445" idx="2"/>
              </p:cNvCxnSpPr>
              <p:nvPr isPhoto="0" userDrawn="0"/>
            </p:nvCxnSpPr>
            <p:spPr bwMode="auto">
              <a:xfrm flipV="1">
                <a:off x="2207" y="1823"/>
                <a:ext cx="1343" cy="19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73228384" name="AutoShape 98" hidden="0"/>
              <p:cNvCxnSpPr>
                <a:cxnSpLocks noChangeShapeType="1"/>
                <a:stCxn id="1801265482" idx="1"/>
                <a:endCxn id="142272398" idx="6"/>
              </p:cNvCxnSpPr>
              <p:nvPr isPhoto="0" userDrawn="0"/>
            </p:nvCxnSpPr>
            <p:spPr bwMode="auto">
              <a:xfrm rot="5399977" flipH="1">
                <a:off x="3647" y="959"/>
                <a:ext cx="693" cy="1268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523912352" name="AutoShape 99" hidden="0"/>
              <p:cNvCxnSpPr>
                <a:cxnSpLocks noChangeShapeType="1"/>
                <a:stCxn id="41322022" idx="6"/>
                <a:endCxn id="1810059445" idx="3"/>
              </p:cNvCxnSpPr>
              <p:nvPr isPhoto="0" userDrawn="0"/>
            </p:nvCxnSpPr>
            <p:spPr bwMode="auto">
              <a:xfrm flipV="1">
                <a:off x="815" y="1993"/>
                <a:ext cx="2805" cy="453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564099010" name="AutoShape 100" hidden="0"/>
            <p:cNvCxnSpPr>
              <a:cxnSpLocks noChangeShapeType="1"/>
              <a:stCxn id="2015141813" idx="6"/>
              <a:endCxn id="1440496055" idx="2"/>
            </p:cNvCxnSpPr>
            <p:nvPr isPhoto="0" userDrawn="0"/>
          </p:nvCxnSpPr>
          <p:spPr bwMode="auto">
            <a:xfrm flipV="1">
              <a:off x="2965" y="3042"/>
              <a:ext cx="1323" cy="118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4474412" name="Line 140" hidden="0"/>
          <p:cNvSpPr>
            <a:spLocks noChangeShapeType="1"/>
          </p:cNvSpPr>
          <p:nvPr isPhoto="0" userDrawn="0"/>
        </p:nvSpPr>
        <p:spPr bwMode="auto">
          <a:xfrm>
            <a:off x="2" y="3371850"/>
            <a:ext cx="1219199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885873681" name="Oval 141" hidden="0"/>
          <p:cNvSpPr>
            <a:spLocks noChangeArrowheads="1"/>
          </p:cNvSpPr>
          <p:nvPr isPhoto="0" userDrawn="0"/>
        </p:nvSpPr>
        <p:spPr bwMode="auto">
          <a:xfrm>
            <a:off x="6140454" y="3478212"/>
            <a:ext cx="290512" cy="265111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024548428" name="Oval 163" hidden="0"/>
          <p:cNvSpPr>
            <a:spLocks noChangeArrowheads="1"/>
          </p:cNvSpPr>
          <p:nvPr isPhoto="0" userDrawn="0"/>
        </p:nvSpPr>
        <p:spPr bwMode="auto">
          <a:xfrm>
            <a:off x="6142036" y="3479805"/>
            <a:ext cx="290511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642242182" name="Oval 164" hidden="0"/>
          <p:cNvSpPr>
            <a:spLocks noChangeArrowheads="1"/>
          </p:cNvSpPr>
          <p:nvPr isPhoto="0" userDrawn="0"/>
        </p:nvSpPr>
        <p:spPr bwMode="auto">
          <a:xfrm>
            <a:off x="3730629" y="3973512"/>
            <a:ext cx="290512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153331465" name="Oval 165" hidden="0"/>
          <p:cNvSpPr>
            <a:spLocks noChangeArrowheads="1"/>
          </p:cNvSpPr>
          <p:nvPr isPhoto="0" userDrawn="0"/>
        </p:nvSpPr>
        <p:spPr bwMode="auto">
          <a:xfrm>
            <a:off x="6524629" y="3906838"/>
            <a:ext cx="290512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935067849" name="Oval 166" hidden="0"/>
          <p:cNvSpPr>
            <a:spLocks noChangeArrowheads="1"/>
          </p:cNvSpPr>
          <p:nvPr isPhoto="0" userDrawn="0"/>
        </p:nvSpPr>
        <p:spPr bwMode="auto">
          <a:xfrm>
            <a:off x="8269287" y="3922713"/>
            <a:ext cx="290511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574667204" name="Text Box 194" hidden="0"/>
          <p:cNvSpPr txBox="1">
            <a:spLocks noChangeArrowheads="1"/>
          </p:cNvSpPr>
          <p:nvPr isPhoto="0" userDrawn="0"/>
        </p:nvSpPr>
        <p:spPr bwMode="auto">
          <a:xfrm>
            <a:off x="380999" y="1371601"/>
            <a:ext cx="2282352" cy="1539270"/>
          </a:xfrm>
          <a:prstGeom prst="rect">
            <a:avLst/>
          </a:prstGeom>
          <a:noFill/>
          <a:ln w="9525">
            <a:noFill/>
            <a:miter/>
            <a:headEnd/>
            <a:tailEnd/>
          </a:ln>
        </p:spPr>
        <p:txBody>
          <a:bodyPr lIns="91431" tIns="45717" rIns="91431" bIns="45717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latin typeface="Calibri"/>
              </a:rPr>
              <a:t>Strategy: expand a shallowest node first</a:t>
            </a:r>
            <a:endParaRPr/>
          </a:p>
          <a:p>
            <a:pPr>
              <a:spcBef>
                <a:spcPts val="0"/>
              </a:spcBef>
              <a:defRPr/>
            </a:pPr>
            <a:r>
              <a:rPr lang="en-US" i="1">
                <a:latin typeface="Calibri"/>
              </a:rPr>
              <a:t>Implementation: Frontier is a FIFO queue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87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24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33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06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2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Breadth-First Search</a:t>
            </a:r>
            <a:endParaRPr/>
          </a:p>
        </p:txBody>
      </p:sp>
      <p:grpSp>
        <p:nvGrpSpPr>
          <p:cNvPr id="20483" name="Group 3" hidden="0"/>
          <p:cNvGrpSpPr/>
          <p:nvPr isPhoto="0" userDrawn="0"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 hidden="0"/>
            <p:cNvSpPr txBox="1">
              <a:spLocks noChangeArrowheads="1"/>
            </p:cNvSpPr>
            <p:nvPr isPhoto="0" userDrawn="0"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600"/>
                <a:t>S</a:t>
              </a:r>
              <a:endParaRPr/>
            </a:p>
          </p:txBody>
        </p:sp>
        <p:sp>
          <p:nvSpPr>
            <p:cNvPr id="20540" name="Text Box 5" hidden="0"/>
            <p:cNvSpPr txBox="1">
              <a:spLocks noChangeArrowheads="1"/>
            </p:cNvSpPr>
            <p:nvPr isPhoto="0" userDrawn="0"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a</a:t>
              </a:r>
              <a:endParaRPr/>
            </a:p>
          </p:txBody>
        </p:sp>
        <p:sp>
          <p:nvSpPr>
            <p:cNvPr id="20541" name="Text Box 6" hidden="0"/>
            <p:cNvSpPr txBox="1">
              <a:spLocks noChangeArrowheads="1"/>
            </p:cNvSpPr>
            <p:nvPr isPhoto="0" userDrawn="0"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b</a:t>
              </a:r>
              <a:endParaRPr/>
            </a:p>
          </p:txBody>
        </p:sp>
        <p:sp>
          <p:nvSpPr>
            <p:cNvPr id="20542" name="Text Box 7" hidden="0"/>
            <p:cNvSpPr txBox="1">
              <a:spLocks noChangeArrowheads="1"/>
            </p:cNvSpPr>
            <p:nvPr isPhoto="0" userDrawn="0"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d</a:t>
              </a:r>
              <a:endParaRPr/>
            </a:p>
          </p:txBody>
        </p:sp>
        <p:sp>
          <p:nvSpPr>
            <p:cNvPr id="20543" name="Text Box 8" hidden="0"/>
            <p:cNvSpPr txBox="1">
              <a:spLocks noChangeArrowheads="1"/>
            </p:cNvSpPr>
            <p:nvPr isPhoto="0" userDrawn="0"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p</a:t>
              </a:r>
              <a:endParaRPr/>
            </a:p>
          </p:txBody>
        </p:sp>
        <p:sp>
          <p:nvSpPr>
            <p:cNvPr id="20544" name="Text Box 9" hidden="0"/>
            <p:cNvSpPr txBox="1">
              <a:spLocks noChangeArrowheads="1"/>
            </p:cNvSpPr>
            <p:nvPr isPhoto="0" userDrawn="0"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a</a:t>
              </a:r>
              <a:endParaRPr/>
            </a:p>
          </p:txBody>
        </p:sp>
        <p:sp>
          <p:nvSpPr>
            <p:cNvPr id="20545" name="Text Box 10" hidden="0"/>
            <p:cNvSpPr txBox="1">
              <a:spLocks noChangeArrowheads="1"/>
            </p:cNvSpPr>
            <p:nvPr isPhoto="0" userDrawn="0"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c</a:t>
              </a:r>
              <a:endParaRPr/>
            </a:p>
          </p:txBody>
        </p:sp>
        <p:cxnSp>
          <p:nvCxnSpPr>
            <p:cNvPr id="20546" name="AutoShape 11" hidden="0"/>
            <p:cNvCxnSpPr>
              <a:cxnSpLocks noChangeShapeType="1"/>
              <a:stCxn id="20542" idx="2"/>
              <a:endCxn id="20541" idx="0"/>
            </p:cNvCxnSpPr>
            <p:nvPr isPhoto="0" userDrawn="0"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 hidden="0"/>
            <p:cNvCxnSpPr>
              <a:cxnSpLocks noChangeShapeType="1"/>
              <a:stCxn id="20542" idx="2"/>
              <a:endCxn id="20545" idx="0"/>
            </p:cNvCxnSpPr>
            <p:nvPr isPhoto="0" userDrawn="0"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 hidden="0"/>
            <p:cNvCxnSpPr>
              <a:cxnSpLocks noChangeShapeType="1"/>
              <a:stCxn id="20541" idx="2"/>
              <a:endCxn id="20540" idx="0"/>
            </p:cNvCxnSpPr>
            <p:nvPr isPhoto="0" userDrawn="0"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 hidden="0"/>
            <p:cNvCxnSpPr>
              <a:cxnSpLocks noChangeShapeType="1"/>
              <a:stCxn id="20545" idx="2"/>
              <a:endCxn id="20544" idx="0"/>
            </p:cNvCxnSpPr>
            <p:nvPr isPhoto="0" userDrawn="0"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 hidden="0"/>
            <p:cNvGrpSpPr/>
            <p:nvPr isPhoto="0" userDrawn="0"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e</a:t>
                </a:r>
                <a:endParaRPr/>
              </a:p>
            </p:txBody>
          </p:sp>
          <p:sp>
            <p:nvSpPr>
              <p:cNvPr id="20578" name="Text Box 17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p</a:t>
                </a:r>
                <a:endParaRPr/>
              </a:p>
            </p:txBody>
          </p:sp>
          <p:sp>
            <p:nvSpPr>
              <p:cNvPr id="20579" name="Text Box 18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h</a:t>
                </a:r>
                <a:endParaRPr/>
              </a:p>
            </p:txBody>
          </p:sp>
          <p:sp>
            <p:nvSpPr>
              <p:cNvPr id="20580" name="Text Box 19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f</a:t>
                </a:r>
                <a:endParaRPr/>
              </a:p>
            </p:txBody>
          </p:sp>
          <p:sp>
            <p:nvSpPr>
              <p:cNvPr id="20581" name="Text Box 20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r</a:t>
                </a:r>
                <a:endParaRPr/>
              </a:p>
            </p:txBody>
          </p:sp>
          <p:sp>
            <p:nvSpPr>
              <p:cNvPr id="20582" name="Text Box 21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20583" name="Text Box 22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20584" name="Text Box 23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c</a:t>
                </a:r>
                <a:endParaRPr/>
              </a:p>
            </p:txBody>
          </p:sp>
          <p:sp>
            <p:nvSpPr>
              <p:cNvPr id="20585" name="Text Box 24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sz="1600"/>
                  <a:t>G</a:t>
                </a:r>
                <a:endParaRPr/>
              </a:p>
            </p:txBody>
          </p:sp>
          <p:sp>
            <p:nvSpPr>
              <p:cNvPr id="20586" name="Text Box 25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a</a:t>
                </a:r>
                <a:endParaRPr/>
              </a:p>
            </p:txBody>
          </p:sp>
          <p:cxnSp>
            <p:nvCxnSpPr>
              <p:cNvPr id="20587" name="AutoShape 26" hidden="0"/>
              <p:cNvCxnSpPr>
                <a:cxnSpLocks noChangeShapeType="1"/>
                <a:stCxn id="20577" idx="2"/>
                <a:endCxn id="20579" idx="0"/>
              </p:cNvCxnSpPr>
              <p:nvPr isPhoto="0" userDrawn="0"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 hidden="0"/>
              <p:cNvCxnSpPr>
                <a:cxnSpLocks noChangeShapeType="1"/>
                <a:stCxn id="20577" idx="2"/>
                <a:endCxn id="20581" idx="0"/>
              </p:cNvCxnSpPr>
              <p:nvPr isPhoto="0" userDrawn="0"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 hidden="0"/>
              <p:cNvCxnSpPr>
                <a:cxnSpLocks noChangeShapeType="1"/>
                <a:stCxn id="20579" idx="2"/>
                <a:endCxn id="20578" idx="0"/>
              </p:cNvCxnSpPr>
              <p:nvPr isPhoto="0" userDrawn="0"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 hidden="0"/>
              <p:cNvCxnSpPr>
                <a:cxnSpLocks noChangeShapeType="1"/>
                <a:stCxn id="20579" idx="2"/>
                <a:endCxn id="20582" idx="0"/>
              </p:cNvCxnSpPr>
              <p:nvPr isPhoto="0" userDrawn="0"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 hidden="0"/>
              <p:cNvCxnSpPr>
                <a:cxnSpLocks noChangeShapeType="1"/>
                <a:stCxn id="20581" idx="2"/>
                <a:endCxn id="20580" idx="0"/>
              </p:cNvCxnSpPr>
              <p:nvPr isPhoto="0" userDrawn="0"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 hidden="0"/>
              <p:cNvCxnSpPr>
                <a:cxnSpLocks noChangeShapeType="1"/>
                <a:stCxn id="20578" idx="2"/>
                <a:endCxn id="20583" idx="0"/>
              </p:cNvCxnSpPr>
              <p:nvPr isPhoto="0" userDrawn="0"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 hidden="0"/>
              <p:cNvCxnSpPr>
                <a:cxnSpLocks noChangeShapeType="1"/>
                <a:stCxn id="20580" idx="2"/>
                <a:endCxn id="20584" idx="0"/>
              </p:cNvCxnSpPr>
              <p:nvPr isPhoto="0" userDrawn="0"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 hidden="0"/>
              <p:cNvCxnSpPr>
                <a:cxnSpLocks noChangeShapeType="1"/>
                <a:stCxn id="20580" idx="2"/>
                <a:endCxn id="20585" idx="0"/>
              </p:cNvCxnSpPr>
              <p:nvPr isPhoto="0" userDrawn="0"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 hidden="0"/>
              <p:cNvCxnSpPr>
                <a:cxnSpLocks noChangeShapeType="1"/>
                <a:stCxn id="20584" idx="2"/>
                <a:endCxn id="20586" idx="0"/>
              </p:cNvCxnSpPr>
              <p:nvPr isPhoto="0" userDrawn="0"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 hidden="0"/>
            <p:cNvSpPr txBox="1">
              <a:spLocks noChangeArrowheads="1"/>
            </p:cNvSpPr>
            <p:nvPr isPhoto="0" userDrawn="0"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q</a:t>
              </a:r>
              <a:endParaRPr/>
            </a:p>
          </p:txBody>
        </p:sp>
        <p:cxnSp>
          <p:nvCxnSpPr>
            <p:cNvPr id="20552" name="AutoShape 36" hidden="0"/>
            <p:cNvCxnSpPr>
              <a:cxnSpLocks noChangeShapeType="1"/>
              <a:stCxn id="20543" idx="2"/>
              <a:endCxn id="20551" idx="0"/>
            </p:cNvCxnSpPr>
            <p:nvPr isPhoto="0" userDrawn="0"/>
          </p:nvCxnSpPr>
          <p:spPr bwMode="auto">
            <a:xfrm>
              <a:off x="3384" y="2905"/>
              <a:ext cx="0" cy="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 hidden="0"/>
            <p:cNvGrpSpPr/>
            <p:nvPr isPhoto="0" userDrawn="0"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e</a:t>
                </a:r>
                <a:endParaRPr/>
              </a:p>
            </p:txBody>
          </p:sp>
          <p:sp>
            <p:nvSpPr>
              <p:cNvPr id="20559" name="Text Box 39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p</a:t>
                </a:r>
                <a:endParaRPr/>
              </a:p>
            </p:txBody>
          </p:sp>
          <p:sp>
            <p:nvSpPr>
              <p:cNvPr id="20560" name="Text Box 40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h</a:t>
                </a:r>
                <a:endParaRPr/>
              </a:p>
            </p:txBody>
          </p:sp>
          <p:sp>
            <p:nvSpPr>
              <p:cNvPr id="20561" name="Text Box 41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f</a:t>
                </a:r>
                <a:endParaRPr/>
              </a:p>
            </p:txBody>
          </p:sp>
          <p:sp>
            <p:nvSpPr>
              <p:cNvPr id="20562" name="Text Box 42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r</a:t>
                </a:r>
                <a:endParaRPr/>
              </a:p>
            </p:txBody>
          </p:sp>
          <p:sp>
            <p:nvSpPr>
              <p:cNvPr id="20563" name="Text Box 43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20564" name="Text Box 44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20565" name="Text Box 45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c</a:t>
                </a:r>
                <a:endParaRPr/>
              </a:p>
            </p:txBody>
          </p:sp>
          <p:sp>
            <p:nvSpPr>
              <p:cNvPr id="20566" name="Text Box 46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sz="1600" i="1"/>
                  <a:t>G</a:t>
                </a:r>
                <a:endParaRPr/>
              </a:p>
            </p:txBody>
          </p:sp>
          <p:sp>
            <p:nvSpPr>
              <p:cNvPr id="20567" name="Text Box 47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a</a:t>
                </a:r>
                <a:endParaRPr/>
              </a:p>
            </p:txBody>
          </p:sp>
          <p:cxnSp>
            <p:nvCxnSpPr>
              <p:cNvPr id="20568" name="AutoShape 48" hidden="0"/>
              <p:cNvCxnSpPr>
                <a:cxnSpLocks noChangeShapeType="1"/>
                <a:stCxn id="20558" idx="2"/>
                <a:endCxn id="20560" idx="0"/>
              </p:cNvCxnSpPr>
              <p:nvPr isPhoto="0" userDrawn="0"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 hidden="0"/>
              <p:cNvCxnSpPr>
                <a:cxnSpLocks noChangeShapeType="1"/>
                <a:stCxn id="20558" idx="2"/>
                <a:endCxn id="20562" idx="0"/>
              </p:cNvCxnSpPr>
              <p:nvPr isPhoto="0" userDrawn="0"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 hidden="0"/>
              <p:cNvCxnSpPr>
                <a:cxnSpLocks noChangeShapeType="1"/>
                <a:stCxn id="20560" idx="2"/>
                <a:endCxn id="20559" idx="0"/>
              </p:cNvCxnSpPr>
              <p:nvPr isPhoto="0" userDrawn="0"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 hidden="0"/>
              <p:cNvCxnSpPr>
                <a:cxnSpLocks noChangeShapeType="1"/>
                <a:stCxn id="20560" idx="2"/>
                <a:endCxn id="20563" idx="0"/>
              </p:cNvCxnSpPr>
              <p:nvPr isPhoto="0" userDrawn="0"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 hidden="0"/>
              <p:cNvCxnSpPr>
                <a:cxnSpLocks noChangeShapeType="1"/>
                <a:stCxn id="20562" idx="2"/>
                <a:endCxn id="20561" idx="0"/>
              </p:cNvCxnSpPr>
              <p:nvPr isPhoto="0" userDrawn="0"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 hidden="0"/>
              <p:cNvCxnSpPr>
                <a:cxnSpLocks noChangeShapeType="1"/>
                <a:stCxn id="20559" idx="2"/>
                <a:endCxn id="20564" idx="0"/>
              </p:cNvCxnSpPr>
              <p:nvPr isPhoto="0" userDrawn="0"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 hidden="0"/>
              <p:cNvCxnSpPr>
                <a:cxnSpLocks noChangeShapeType="1"/>
                <a:stCxn id="20561" idx="2"/>
                <a:endCxn id="20565" idx="0"/>
              </p:cNvCxnSpPr>
              <p:nvPr isPhoto="0" userDrawn="0"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 hidden="0"/>
              <p:cNvCxnSpPr>
                <a:cxnSpLocks noChangeShapeType="1"/>
                <a:stCxn id="20561" idx="2"/>
                <a:endCxn id="20566" idx="0"/>
              </p:cNvCxnSpPr>
              <p:nvPr isPhoto="0" userDrawn="0"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 hidden="0"/>
              <p:cNvCxnSpPr>
                <a:cxnSpLocks noChangeShapeType="1"/>
                <a:stCxn id="20565" idx="2"/>
                <a:endCxn id="20567" idx="0"/>
              </p:cNvCxnSpPr>
              <p:nvPr isPhoto="0" userDrawn="0"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 hidden="0"/>
            <p:cNvCxnSpPr>
              <a:cxnSpLocks noChangeShapeType="1"/>
              <a:stCxn id="20542" idx="2"/>
              <a:endCxn id="20558" idx="0"/>
            </p:cNvCxnSpPr>
            <p:nvPr isPhoto="0" userDrawn="0"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 hidden="0"/>
            <p:cNvCxnSpPr>
              <a:cxnSpLocks noChangeShapeType="1"/>
              <a:stCxn id="20539" idx="2"/>
              <a:endCxn id="20542" idx="0"/>
            </p:cNvCxnSpPr>
            <p:nvPr isPhoto="0" userDrawn="0"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 hidden="0"/>
            <p:cNvCxnSpPr>
              <a:cxnSpLocks noChangeShapeType="1"/>
              <a:stCxn id="20539" idx="2"/>
              <a:endCxn id="20577" idx="0"/>
            </p:cNvCxnSpPr>
            <p:nvPr isPhoto="0" userDrawn="0"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 hidden="0"/>
            <p:cNvCxnSpPr>
              <a:cxnSpLocks noChangeShapeType="1"/>
              <a:stCxn id="20539" idx="2"/>
              <a:endCxn id="20543" idx="0"/>
            </p:cNvCxnSpPr>
            <p:nvPr isPhoto="0" userDrawn="0"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 hidden="0"/>
          <p:cNvGrpSpPr/>
          <p:nvPr isPhoto="0" userDrawn="0"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 hidden="0"/>
            <p:cNvSpPr>
              <a:spLocks noChangeArrowheads="1"/>
            </p:cNvSpPr>
            <p:nvPr isPhoto="0" userDrawn="0"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600"/>
                <a:t>S</a:t>
              </a:r>
              <a:endParaRPr/>
            </a:p>
          </p:txBody>
        </p:sp>
        <p:sp>
          <p:nvSpPr>
            <p:cNvPr id="20512" name="AutoShape 63" hidden="0"/>
            <p:cNvSpPr>
              <a:spLocks noChangeArrowheads="1"/>
            </p:cNvSpPr>
            <p:nvPr isPhoto="0" userDrawn="0"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/>
                <a:t>G</a:t>
              </a:r>
              <a:endParaRPr/>
            </a:p>
          </p:txBody>
        </p:sp>
        <p:sp>
          <p:nvSpPr>
            <p:cNvPr id="20513" name="AutoShape 64" hidden="0"/>
            <p:cNvSpPr>
              <a:spLocks noChangeArrowheads="1"/>
            </p:cNvSpPr>
            <p:nvPr isPhoto="0" userDrawn="0"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i="1"/>
                <a:t>d</a:t>
              </a:r>
              <a:endParaRPr/>
            </a:p>
          </p:txBody>
        </p:sp>
        <p:sp>
          <p:nvSpPr>
            <p:cNvPr id="20514" name="AutoShape 65" hidden="0"/>
            <p:cNvSpPr>
              <a:spLocks noChangeArrowheads="1"/>
            </p:cNvSpPr>
            <p:nvPr isPhoto="0" userDrawn="0"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i="1"/>
                <a:t>b</a:t>
              </a:r>
              <a:endParaRPr/>
            </a:p>
          </p:txBody>
        </p:sp>
        <p:sp>
          <p:nvSpPr>
            <p:cNvPr id="20515" name="AutoShape 66" hidden="0"/>
            <p:cNvSpPr>
              <a:spLocks noChangeArrowheads="1"/>
            </p:cNvSpPr>
            <p:nvPr isPhoto="0" userDrawn="0"/>
          </p:nvSpPr>
          <p:spPr bwMode="auto">
            <a:xfrm>
              <a:off x="1401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i="1"/>
                <a:t>p</a:t>
              </a:r>
              <a:endParaRPr/>
            </a:p>
          </p:txBody>
        </p:sp>
        <p:sp>
          <p:nvSpPr>
            <p:cNvPr id="20516" name="AutoShape 67" hidden="0"/>
            <p:cNvSpPr>
              <a:spLocks noChangeArrowheads="1"/>
            </p:cNvSpPr>
            <p:nvPr isPhoto="0" userDrawn="0"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i="1"/>
                <a:t>q</a:t>
              </a:r>
              <a:endParaRPr/>
            </a:p>
          </p:txBody>
        </p:sp>
        <p:sp>
          <p:nvSpPr>
            <p:cNvPr id="20517" name="AutoShape 68" hidden="0"/>
            <p:cNvSpPr>
              <a:spLocks noChangeArrowheads="1"/>
            </p:cNvSpPr>
            <p:nvPr isPhoto="0" userDrawn="0"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i="1"/>
                <a:t>c</a:t>
              </a:r>
              <a:endParaRPr/>
            </a:p>
          </p:txBody>
        </p:sp>
        <p:sp>
          <p:nvSpPr>
            <p:cNvPr id="20518" name="AutoShape 69" hidden="0"/>
            <p:cNvSpPr>
              <a:spLocks noChangeArrowheads="1"/>
            </p:cNvSpPr>
            <p:nvPr isPhoto="0" userDrawn="0"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i="1"/>
                <a:t>e</a:t>
              </a:r>
              <a:endParaRPr/>
            </a:p>
          </p:txBody>
        </p:sp>
        <p:sp>
          <p:nvSpPr>
            <p:cNvPr id="20519" name="AutoShape 70" hidden="0"/>
            <p:cNvSpPr>
              <a:spLocks noChangeArrowheads="1"/>
            </p:cNvSpPr>
            <p:nvPr isPhoto="0" userDrawn="0"/>
          </p:nvSpPr>
          <p:spPr bwMode="auto">
            <a:xfrm>
              <a:off x="3175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i="1"/>
                <a:t>h</a:t>
              </a:r>
              <a:endParaRPr/>
            </a:p>
          </p:txBody>
        </p:sp>
        <p:sp>
          <p:nvSpPr>
            <p:cNvPr id="20520" name="AutoShape 71" hidden="0"/>
            <p:cNvSpPr>
              <a:spLocks noChangeArrowheads="1"/>
            </p:cNvSpPr>
            <p:nvPr isPhoto="0" userDrawn="0"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i="1"/>
                <a:t>a</a:t>
              </a:r>
              <a:endParaRPr/>
            </a:p>
          </p:txBody>
        </p:sp>
        <p:sp>
          <p:nvSpPr>
            <p:cNvPr id="20521" name="AutoShape 72" hidden="0"/>
            <p:cNvSpPr>
              <a:spLocks noChangeArrowheads="1"/>
            </p:cNvSpPr>
            <p:nvPr isPhoto="0" userDrawn="0"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i="1"/>
                <a:t>f</a:t>
              </a:r>
              <a:endParaRPr/>
            </a:p>
          </p:txBody>
        </p:sp>
        <p:sp>
          <p:nvSpPr>
            <p:cNvPr id="20522" name="AutoShape 73" hidden="0"/>
            <p:cNvSpPr>
              <a:spLocks noChangeArrowheads="1"/>
            </p:cNvSpPr>
            <p:nvPr isPhoto="0" userDrawn="0"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i="1"/>
                <a:t>r</a:t>
              </a:r>
              <a:endParaRPr/>
            </a:p>
          </p:txBody>
        </p:sp>
        <p:cxnSp>
          <p:nvCxnSpPr>
            <p:cNvPr id="20523" name="AutoShape 74" hidden="0"/>
            <p:cNvCxnSpPr>
              <a:cxnSpLocks noChangeShapeType="1"/>
              <a:stCxn id="20511" idx="5"/>
              <a:endCxn id="20515" idx="2"/>
            </p:cNvCxnSpPr>
            <p:nvPr isPhoto="0" userDrawn="0"/>
          </p:nvCxnSpPr>
          <p:spPr bwMode="auto">
            <a:xfrm>
              <a:off x="993" y="3012"/>
              <a:ext cx="396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 hidden="0"/>
            <p:cNvCxnSpPr>
              <a:cxnSpLocks noChangeShapeType="1"/>
              <a:stCxn id="20515" idx="5"/>
              <a:endCxn id="20516" idx="2"/>
            </p:cNvCxnSpPr>
            <p:nvPr isPhoto="0" userDrawn="0"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 hidden="0"/>
            <p:cNvCxnSpPr>
              <a:cxnSpLocks noChangeShapeType="1"/>
              <a:stCxn id="20519" idx="3"/>
              <a:endCxn id="20516" idx="7"/>
            </p:cNvCxnSpPr>
            <p:nvPr isPhoto="0" userDrawn="0"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 hidden="0"/>
            <p:cNvCxnSpPr>
              <a:cxnSpLocks noChangeShapeType="1"/>
              <a:stCxn id="20519" idx="2"/>
              <a:endCxn id="20515" idx="6"/>
            </p:cNvCxnSpPr>
            <p:nvPr isPhoto="0" userDrawn="0"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 hidden="0"/>
            <p:cNvCxnSpPr>
              <a:cxnSpLocks noChangeShapeType="1"/>
              <a:stCxn id="20518" idx="4"/>
              <a:endCxn id="20519" idx="7"/>
            </p:cNvCxnSpPr>
            <p:nvPr isPhoto="0" userDrawn="0"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 hidden="0"/>
            <p:cNvCxnSpPr>
              <a:cxnSpLocks noChangeShapeType="1"/>
              <a:stCxn id="20518" idx="5"/>
              <a:endCxn id="20522" idx="1"/>
            </p:cNvCxnSpPr>
            <p:nvPr isPhoto="0" userDrawn="0"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 hidden="0"/>
            <p:cNvCxnSpPr>
              <a:cxnSpLocks noChangeShapeType="1"/>
              <a:stCxn id="20522" idx="0"/>
              <a:endCxn id="20521" idx="4"/>
            </p:cNvCxnSpPr>
            <p:nvPr isPhoto="0" userDrawn="0"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 hidden="0"/>
            <p:cNvCxnSpPr>
              <a:cxnSpLocks noChangeShapeType="1"/>
              <a:stCxn id="20521" idx="0"/>
              <a:endCxn id="20512" idx="4"/>
            </p:cNvCxnSpPr>
            <p:nvPr isPhoto="0" userDrawn="0"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 hidden="0"/>
            <p:cNvCxnSpPr>
              <a:cxnSpLocks noChangeShapeType="1"/>
              <a:stCxn id="20511" idx="7"/>
            </p:cNvCxnSpPr>
            <p:nvPr isPhoto="0" userDrawn="0"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 hidden="0"/>
            <p:cNvCxnSpPr>
              <a:cxnSpLocks noChangeShapeType="1"/>
              <a:stCxn id="20513" idx="1"/>
              <a:endCxn id="20514" idx="5"/>
            </p:cNvCxnSpPr>
            <p:nvPr isPhoto="0" userDrawn="0"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 hidden="0"/>
            <p:cNvCxnSpPr>
              <a:cxnSpLocks noChangeShapeType="1"/>
              <a:endCxn id="20520" idx="2"/>
            </p:cNvCxnSpPr>
            <p:nvPr isPhoto="0" userDrawn="0"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 hidden="0"/>
            <p:cNvCxnSpPr>
              <a:cxnSpLocks noChangeShapeType="1"/>
              <a:stCxn id="20517" idx="2"/>
              <a:endCxn id="20520" idx="6"/>
            </p:cNvCxnSpPr>
            <p:nvPr isPhoto="0" userDrawn="0"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 hidden="0"/>
            <p:cNvCxnSpPr>
              <a:cxnSpLocks noChangeShapeType="1"/>
              <a:stCxn id="20513" idx="7"/>
              <a:endCxn id="20517" idx="3"/>
            </p:cNvCxnSpPr>
            <p:nvPr isPhoto="0" userDrawn="0"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 hidden="0"/>
            <p:cNvCxnSpPr>
              <a:cxnSpLocks noChangeShapeType="1"/>
              <a:stCxn id="20513" idx="6"/>
              <a:endCxn id="20518" idx="2"/>
            </p:cNvCxnSpPr>
            <p:nvPr isPhoto="0" userDrawn="0"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 hidden="0"/>
            <p:cNvCxnSpPr>
              <a:cxnSpLocks noChangeShapeType="1"/>
              <a:stCxn id="20521" idx="1"/>
              <a:endCxn id="20517" idx="6"/>
            </p:cNvCxnSpPr>
            <p:nvPr isPhoto="0" userDrawn="0"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 hidden="0"/>
            <p:cNvCxnSpPr>
              <a:cxnSpLocks noChangeShapeType="1"/>
              <a:stCxn id="20511" idx="6"/>
              <a:endCxn id="20518" idx="3"/>
            </p:cNvCxnSpPr>
            <p:nvPr isPhoto="0" userDrawn="0"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 hidden="0"/>
          <p:cNvGrpSpPr/>
          <p:nvPr isPhoto="0" userDrawn="0"/>
        </p:nvGrpSpPr>
        <p:grpSpPr bwMode="auto">
          <a:xfrm>
            <a:off x="1447802" y="3532194"/>
            <a:ext cx="7337424" cy="2325687"/>
            <a:chOff x="132" y="2225"/>
            <a:chExt cx="4622" cy="1465"/>
          </a:xfrm>
        </p:grpSpPr>
        <p:sp>
          <p:nvSpPr>
            <p:cNvPr id="20504" name="Rectangle 91" hidden="0"/>
            <p:cNvSpPr>
              <a:spLocks noChangeArrowheads="1"/>
            </p:cNvSpPr>
            <p:nvPr isPhoto="0" userDrawn="0"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505" name="Rectangle 92" hidden="0"/>
            <p:cNvSpPr>
              <a:spLocks noChangeArrowheads="1"/>
            </p:cNvSpPr>
            <p:nvPr isPhoto="0" userDrawn="0"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506" name="Rectangle 93" hidden="0"/>
            <p:cNvSpPr>
              <a:spLocks noChangeArrowheads="1"/>
            </p:cNvSpPr>
            <p:nvPr isPhoto="0" userDrawn="0"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507" name="Rectangle 94" hidden="0"/>
            <p:cNvSpPr>
              <a:spLocks noChangeArrowheads="1"/>
            </p:cNvSpPr>
            <p:nvPr isPhoto="0" userDrawn="0"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508" name="AutoShape 95" hidden="0"/>
            <p:cNvSpPr/>
            <p:nvPr isPhoto="0" userDrawn="0"/>
          </p:nvSpPr>
          <p:spPr bwMode="auto">
            <a:xfrm>
              <a:off x="807" y="2236"/>
              <a:ext cx="177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509" name="Text Box 96" hidden="0"/>
            <p:cNvSpPr txBox="1">
              <a:spLocks noChangeArrowheads="1"/>
            </p:cNvSpPr>
            <p:nvPr isPhoto="0" userDrawn="0"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/>
                <a:t>Search</a:t>
              </a:r>
              <a:endParaRPr/>
            </a:p>
            <a:p>
              <a:pPr algn="ctr">
                <a:spcBef>
                  <a:spcPts val="0"/>
                </a:spcBef>
                <a:defRPr/>
              </a:pPr>
              <a:r>
                <a:rPr lang="en-US"/>
                <a:t>Tiers</a:t>
              </a:r>
              <a:endParaRPr/>
            </a:p>
          </p:txBody>
        </p:sp>
        <p:sp>
          <p:nvSpPr>
            <p:cNvPr id="20510" name="Rectangle 97" hidden="0"/>
            <p:cNvSpPr>
              <a:spLocks noChangeArrowheads="1"/>
            </p:cNvSpPr>
            <p:nvPr isPhoto="0" userDrawn="0"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798818" name="Oval 98" hidden="0"/>
          <p:cNvSpPr>
            <a:spLocks noChangeArrowheads="1"/>
          </p:cNvSpPr>
          <p:nvPr isPhoto="0" userDrawn="0"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0487" name="Oval 99" hidden="0"/>
          <p:cNvSpPr>
            <a:spLocks noChangeArrowheads="1"/>
          </p:cNvSpPr>
          <p:nvPr isPhoto="0" userDrawn="0"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20" name="Oval 100" hidden="0"/>
          <p:cNvSpPr>
            <a:spLocks noChangeArrowheads="1"/>
          </p:cNvSpPr>
          <p:nvPr isPhoto="0" userDrawn="0"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21" name="Oval 101" hidden="0"/>
          <p:cNvSpPr>
            <a:spLocks noChangeArrowheads="1"/>
          </p:cNvSpPr>
          <p:nvPr isPhoto="0" userDrawn="0"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22" name="Oval 102" hidden="0"/>
          <p:cNvSpPr>
            <a:spLocks noChangeArrowheads="1"/>
          </p:cNvSpPr>
          <p:nvPr isPhoto="0" userDrawn="0"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23" name="Oval 103" hidden="0"/>
          <p:cNvSpPr>
            <a:spLocks noChangeArrowheads="1"/>
          </p:cNvSpPr>
          <p:nvPr isPhoto="0" userDrawn="0"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24" name="Oval 104" hidden="0"/>
          <p:cNvSpPr>
            <a:spLocks noChangeArrowheads="1"/>
          </p:cNvSpPr>
          <p:nvPr isPhoto="0" userDrawn="0"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25" name="Oval 105" hidden="0"/>
          <p:cNvSpPr>
            <a:spLocks noChangeArrowheads="1"/>
          </p:cNvSpPr>
          <p:nvPr isPhoto="0" userDrawn="0"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26" name="Oval 106" hidden="0"/>
          <p:cNvSpPr>
            <a:spLocks noChangeArrowheads="1"/>
          </p:cNvSpPr>
          <p:nvPr isPhoto="0" userDrawn="0"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27" name="Oval 107" hidden="0"/>
          <p:cNvSpPr>
            <a:spLocks noChangeArrowheads="1"/>
          </p:cNvSpPr>
          <p:nvPr isPhoto="0" userDrawn="0"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28" name="Oval 108" hidden="0"/>
          <p:cNvSpPr>
            <a:spLocks noChangeArrowheads="1"/>
          </p:cNvSpPr>
          <p:nvPr isPhoto="0" userDrawn="0"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29" name="Oval 109" hidden="0"/>
          <p:cNvSpPr>
            <a:spLocks noChangeArrowheads="1"/>
          </p:cNvSpPr>
          <p:nvPr isPhoto="0" userDrawn="0"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30" name="Oval 110" hidden="0"/>
          <p:cNvSpPr>
            <a:spLocks noChangeArrowheads="1"/>
          </p:cNvSpPr>
          <p:nvPr isPhoto="0" userDrawn="0"/>
        </p:nvSpPr>
        <p:spPr bwMode="auto">
          <a:xfrm>
            <a:off x="3808411" y="4019555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31" name="Oval 111" hidden="0"/>
          <p:cNvSpPr>
            <a:spLocks noChangeArrowheads="1"/>
          </p:cNvSpPr>
          <p:nvPr isPhoto="0" userDrawn="0"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32" name="Oval 112" hidden="0"/>
          <p:cNvSpPr>
            <a:spLocks noChangeArrowheads="1"/>
          </p:cNvSpPr>
          <p:nvPr isPhoto="0" userDrawn="0"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33" name="Oval 113" hidden="0"/>
          <p:cNvSpPr>
            <a:spLocks noChangeArrowheads="1"/>
          </p:cNvSpPr>
          <p:nvPr isPhoto="0" userDrawn="0"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0502" name="Line 114" hidden="0"/>
          <p:cNvSpPr>
            <a:spLocks noChangeShapeType="1"/>
          </p:cNvSpPr>
          <p:nvPr isPhoto="0" userDrawn="0"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20503" name="Text Box 115" hidden="0"/>
          <p:cNvSpPr txBox="1">
            <a:spLocks noChangeArrowheads="1"/>
          </p:cNvSpPr>
          <p:nvPr isPhoto="0" userDrawn="0"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latin typeface="Calibri"/>
              </a:rPr>
              <a:t>Strategy: expand a shallowest node first</a:t>
            </a:r>
            <a:endParaRPr/>
          </a:p>
          <a:p>
            <a:pPr>
              <a:spcBef>
                <a:spcPts val="0"/>
              </a:spcBef>
              <a:defRPr/>
            </a:pPr>
            <a:r>
              <a:rPr lang="en-US" i="1">
                <a:latin typeface="Calibri"/>
              </a:rPr>
              <a:t>Implementation: Frontier is a FIFO queue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" name="Freeform 64" hidden="0"/>
          <p:cNvSpPr/>
          <p:nvPr isPhoto="0" userDrawn="0"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 fill="norm" stroke="1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802818" name="Freeform 2" hidden="0"/>
          <p:cNvSpPr/>
          <p:nvPr isPhoto="0" userDrawn="0"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 fill="norm" stroke="1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35" name="Freeform 4" hidden="0"/>
          <p:cNvSpPr/>
          <p:nvPr isPhoto="0" userDrawn="0"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 fill="norm" stroke="1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37" name="Freeform 4" hidden="0"/>
          <p:cNvSpPr/>
          <p:nvPr isPhoto="0" userDrawn="0"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 fill="norm" stroke="1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24579" name="Rectangle 3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Breadth-First Search (BFS) Properties</a:t>
            </a:r>
            <a:endParaRPr/>
          </a:p>
        </p:txBody>
      </p:sp>
      <p:sp>
        <p:nvSpPr>
          <p:cNvPr id="38" name="Content Placeholder 37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06400" y="1397003"/>
            <a:ext cx="5689600" cy="4729164"/>
          </a:xfrm>
        </p:spPr>
        <p:txBody>
          <a:bodyPr/>
          <a:lstStyle/>
          <a:p>
            <a:pPr>
              <a:defRPr/>
            </a:pPr>
            <a:r>
              <a:rPr lang="en-US" sz="2400"/>
              <a:t>What nodes does BFS expand?</a:t>
            </a:r>
            <a:endParaRPr/>
          </a:p>
          <a:p>
            <a:pPr lvl="1">
              <a:defRPr/>
            </a:pPr>
            <a:r>
              <a:rPr lang="en-US" sz="2000"/>
              <a:t>Processes all nodes above shallowest solution</a:t>
            </a:r>
            <a:endParaRPr/>
          </a:p>
          <a:p>
            <a:pPr lvl="1">
              <a:defRPr/>
            </a:pPr>
            <a:r>
              <a:rPr lang="en-US" sz="2000"/>
              <a:t>Let depth of shallowest solution be </a:t>
            </a:r>
            <a:r>
              <a:rPr lang="en-US" sz="2000" i="1">
                <a:solidFill>
                  <a:srgbClr val="CC00CC"/>
                </a:solidFill>
              </a:rPr>
              <a:t>s</a:t>
            </a:r>
            <a:endParaRPr/>
          </a:p>
          <a:p>
            <a:pPr lvl="1">
              <a:defRPr/>
            </a:pPr>
            <a:r>
              <a:rPr lang="en-US" sz="2000"/>
              <a:t>Search takes time </a:t>
            </a:r>
            <a:r>
              <a:rPr lang="en-US" sz="2000" i="1">
                <a:solidFill>
                  <a:srgbClr val="CC00CC"/>
                </a:solidFill>
              </a:rPr>
              <a:t>O</a:t>
            </a:r>
            <a:r>
              <a:rPr lang="en-US" sz="2000">
                <a:solidFill>
                  <a:srgbClr val="CC00CC"/>
                </a:solidFill>
              </a:rPr>
              <a:t>(</a:t>
            </a:r>
            <a:r>
              <a:rPr lang="en-US" sz="2000" i="1">
                <a:solidFill>
                  <a:srgbClr val="CC00CC"/>
                </a:solidFill>
              </a:rPr>
              <a:t>b</a:t>
            </a:r>
            <a:r>
              <a:rPr lang="en-US" sz="2000" i="1" baseline="30000">
                <a:solidFill>
                  <a:srgbClr val="CC00CC"/>
                </a:solidFill>
              </a:rPr>
              <a:t>s</a:t>
            </a:r>
            <a:r>
              <a:rPr lang="en-US" sz="2000">
                <a:solidFill>
                  <a:srgbClr val="CC00CC"/>
                </a:solidFill>
              </a:rPr>
              <a:t>)</a:t>
            </a:r>
            <a:endParaRPr/>
          </a:p>
          <a:p>
            <a:pPr lvl="3">
              <a:defRPr/>
            </a:pPr>
            <a:endParaRPr lang="en-US" sz="1200"/>
          </a:p>
          <a:p>
            <a:pPr>
              <a:defRPr/>
            </a:pPr>
            <a:r>
              <a:rPr lang="en-US" sz="2400"/>
              <a:t>How much space does the frontier take?</a:t>
            </a:r>
            <a:endParaRPr/>
          </a:p>
          <a:p>
            <a:pPr lvl="1">
              <a:defRPr/>
            </a:pPr>
            <a:r>
              <a:rPr lang="en-US" sz="2000"/>
              <a:t>Has roughly the last tier, so </a:t>
            </a:r>
            <a:r>
              <a:rPr lang="en-US" sz="2000" i="1">
                <a:solidFill>
                  <a:srgbClr val="CC00CC"/>
                </a:solidFill>
              </a:rPr>
              <a:t>O</a:t>
            </a:r>
            <a:r>
              <a:rPr lang="en-US" sz="2000">
                <a:solidFill>
                  <a:srgbClr val="CC00CC"/>
                </a:solidFill>
              </a:rPr>
              <a:t>(</a:t>
            </a:r>
            <a:r>
              <a:rPr lang="en-US" sz="2000" i="1">
                <a:solidFill>
                  <a:srgbClr val="CC00CC"/>
                </a:solidFill>
              </a:rPr>
              <a:t>b</a:t>
            </a:r>
            <a:r>
              <a:rPr lang="en-US" sz="2000" i="1" baseline="30000">
                <a:solidFill>
                  <a:srgbClr val="CC00CC"/>
                </a:solidFill>
              </a:rPr>
              <a:t>s</a:t>
            </a:r>
            <a:r>
              <a:rPr lang="en-US" sz="2000">
                <a:solidFill>
                  <a:srgbClr val="CC00CC"/>
                </a:solidFill>
              </a:rPr>
              <a:t>)</a:t>
            </a:r>
            <a:endParaRPr/>
          </a:p>
          <a:p>
            <a:pPr lvl="3">
              <a:defRPr/>
            </a:pPr>
            <a:endParaRPr lang="en-US" sz="1200"/>
          </a:p>
          <a:p>
            <a:pPr>
              <a:defRPr/>
            </a:pPr>
            <a:r>
              <a:rPr lang="en-US" sz="2400"/>
              <a:t>Is it complete?</a:t>
            </a:r>
            <a:endParaRPr/>
          </a:p>
          <a:p>
            <a:pPr lvl="1">
              <a:defRPr/>
            </a:pPr>
            <a:r>
              <a:rPr lang="en-US" sz="2000" i="1">
                <a:solidFill>
                  <a:srgbClr val="CC00CC"/>
                </a:solidFill>
              </a:rPr>
              <a:t>s</a:t>
            </a:r>
            <a:r>
              <a:rPr lang="en-US" sz="2000"/>
              <a:t> must be finite if a solution exists, so yes!</a:t>
            </a:r>
            <a:endParaRPr/>
          </a:p>
          <a:p>
            <a:pPr lvl="2">
              <a:defRPr/>
            </a:pPr>
            <a:endParaRPr lang="en-US" sz="800"/>
          </a:p>
          <a:p>
            <a:pPr>
              <a:defRPr/>
            </a:pPr>
            <a:r>
              <a:rPr lang="en-US" sz="2400"/>
              <a:t>Is it optimal?</a:t>
            </a:r>
            <a:endParaRPr/>
          </a:p>
          <a:p>
            <a:pPr lvl="1">
              <a:defRPr/>
            </a:pPr>
            <a:r>
              <a:rPr lang="en-US" sz="2000"/>
              <a:t>If costs are equal (e.g., </a:t>
            </a:r>
            <a:r>
              <a:rPr lang="en-US" sz="2000">
                <a:solidFill>
                  <a:srgbClr val="CC00CC"/>
                </a:solidFill>
              </a:rPr>
              <a:t>1</a:t>
            </a:r>
            <a:r>
              <a:rPr lang="en-US" sz="2000"/>
              <a:t>)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24614" name="Freeform 38" hidden="0"/>
          <p:cNvSpPr/>
          <p:nvPr isPhoto="0" userDrawn="0"/>
        </p:nvSpPr>
        <p:spPr bwMode="auto">
          <a:xfrm>
            <a:off x="7346953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 fill="norm" stroke="1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24615" name="Oval 39" hidden="0"/>
          <p:cNvSpPr>
            <a:spLocks noChangeArrowheads="1"/>
          </p:cNvSpPr>
          <p:nvPr isPhoto="0" userDrawn="0"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16" name="Oval 40" hidden="0"/>
          <p:cNvSpPr>
            <a:spLocks noChangeArrowheads="1"/>
          </p:cNvSpPr>
          <p:nvPr isPhoto="0" userDrawn="0"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17" name="Oval 41" hidden="0"/>
          <p:cNvSpPr>
            <a:spLocks noChangeArrowheads="1"/>
          </p:cNvSpPr>
          <p:nvPr isPhoto="0" userDrawn="0"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18" name="Text Box 42" hidden="0"/>
          <p:cNvSpPr txBox="1">
            <a:spLocks noChangeArrowheads="1"/>
          </p:cNvSpPr>
          <p:nvPr isPhoto="0" userDrawn="0"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/>
              <a:t>…</a:t>
            </a:r>
            <a:endParaRPr/>
          </a:p>
        </p:txBody>
      </p:sp>
      <p:sp>
        <p:nvSpPr>
          <p:cNvPr id="24619" name="Freeform 43" hidden="0"/>
          <p:cNvSpPr/>
          <p:nvPr isPhoto="0" userDrawn="0"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 fill="norm" stroke="1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24620" name="Text Box 44" hidden="0"/>
          <p:cNvSpPr txBox="1">
            <a:spLocks noChangeArrowheads="1"/>
          </p:cNvSpPr>
          <p:nvPr isPhoto="0" userDrawn="0"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b</a:t>
            </a:r>
            <a:endParaRPr/>
          </a:p>
        </p:txBody>
      </p:sp>
      <p:sp>
        <p:nvSpPr>
          <p:cNvPr id="24621" name="Text Box 45" hidden="0"/>
          <p:cNvSpPr txBox="1">
            <a:spLocks noChangeArrowheads="1"/>
          </p:cNvSpPr>
          <p:nvPr isPhoto="0" userDrawn="0"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1</a:t>
            </a:r>
            <a:r>
              <a:rPr lang="en-US"/>
              <a:t> node</a:t>
            </a:r>
            <a:endParaRPr/>
          </a:p>
        </p:txBody>
      </p:sp>
      <p:sp>
        <p:nvSpPr>
          <p:cNvPr id="24622" name="Text Box 46" hidden="0"/>
          <p:cNvSpPr txBox="1">
            <a:spLocks noChangeArrowheads="1"/>
          </p:cNvSpPr>
          <p:nvPr isPhoto="0" userDrawn="0"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b</a:t>
            </a:r>
            <a:r>
              <a:rPr lang="en-US"/>
              <a:t> nodes</a:t>
            </a:r>
            <a:endParaRPr/>
          </a:p>
        </p:txBody>
      </p:sp>
      <p:sp>
        <p:nvSpPr>
          <p:cNvPr id="24623" name="Text Box 47" hidden="0"/>
          <p:cNvSpPr txBox="1">
            <a:spLocks noChangeArrowheads="1"/>
          </p:cNvSpPr>
          <p:nvPr isPhoto="0" userDrawn="0"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b</a:t>
            </a:r>
            <a:r>
              <a:rPr lang="en-US" baseline="30000">
                <a:solidFill>
                  <a:srgbClr val="CC00CC"/>
                </a:solidFill>
              </a:rPr>
              <a:t>2</a:t>
            </a:r>
            <a:r>
              <a:rPr lang="en-US"/>
              <a:t> nodes</a:t>
            </a:r>
            <a:endParaRPr/>
          </a:p>
        </p:txBody>
      </p:sp>
      <p:sp>
        <p:nvSpPr>
          <p:cNvPr id="24624" name="Text Box 48" hidden="0"/>
          <p:cNvSpPr txBox="1">
            <a:spLocks noChangeArrowheads="1"/>
          </p:cNvSpPr>
          <p:nvPr isPhoto="0" userDrawn="0"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b</a:t>
            </a:r>
            <a:r>
              <a:rPr lang="en-US" i="1" baseline="30000">
                <a:solidFill>
                  <a:srgbClr val="CC00CC"/>
                </a:solidFill>
              </a:rPr>
              <a:t>m</a:t>
            </a:r>
            <a:r>
              <a:rPr lang="en-US"/>
              <a:t> nodes</a:t>
            </a:r>
            <a:endParaRPr/>
          </a:p>
        </p:txBody>
      </p:sp>
      <p:sp>
        <p:nvSpPr>
          <p:cNvPr id="24625" name="Oval 49" hidden="0"/>
          <p:cNvSpPr>
            <a:spLocks noChangeArrowheads="1"/>
          </p:cNvSpPr>
          <p:nvPr isPhoto="0" userDrawn="0"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26" name="Oval 50" hidden="0"/>
          <p:cNvSpPr>
            <a:spLocks noChangeArrowheads="1"/>
          </p:cNvSpPr>
          <p:nvPr isPhoto="0" userDrawn="0"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27" name="Oval 51" hidden="0"/>
          <p:cNvSpPr>
            <a:spLocks noChangeArrowheads="1"/>
          </p:cNvSpPr>
          <p:nvPr isPhoto="0" userDrawn="0"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31" name="AutoShape 55" hidden="0"/>
          <p:cNvSpPr/>
          <p:nvPr isPhoto="0" userDrawn="0"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32" name="Text Box 56" hidden="0"/>
          <p:cNvSpPr txBox="1">
            <a:spLocks noChangeArrowheads="1"/>
          </p:cNvSpPr>
          <p:nvPr isPhoto="0" userDrawn="0"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s</a:t>
            </a:r>
            <a:r>
              <a:rPr lang="en-US"/>
              <a:t> tiers</a:t>
            </a:r>
            <a:endParaRPr/>
          </a:p>
        </p:txBody>
      </p:sp>
      <p:sp>
        <p:nvSpPr>
          <p:cNvPr id="24637" name="Text Box 61" hidden="0"/>
          <p:cNvSpPr txBox="1">
            <a:spLocks noChangeArrowheads="1"/>
          </p:cNvSpPr>
          <p:nvPr isPhoto="0" userDrawn="0"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b</a:t>
            </a:r>
            <a:r>
              <a:rPr lang="en-US" i="1" baseline="30000">
                <a:solidFill>
                  <a:srgbClr val="CC00CC"/>
                </a:solidFill>
              </a:rPr>
              <a:t>s</a:t>
            </a:r>
            <a:r>
              <a:rPr lang="en-US"/>
              <a:t> nodes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602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Quiz: DFS </a:t>
            </a:r>
            <a:r>
              <a:rPr lang="en-US"/>
              <a:t>vs</a:t>
            </a:r>
            <a:r>
              <a:rPr lang="en-US"/>
              <a:t> BFS</a:t>
            </a:r>
            <a:endParaRPr/>
          </a:p>
        </p:txBody>
      </p:sp>
      <p:sp>
        <p:nvSpPr>
          <p:cNvPr id="5" name="Content Placeholder 4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marL="0" indent="0">
              <a:buClr>
                <a:schemeClr val="accent2"/>
              </a:buClr>
              <a:buFont typeface="Wingdings"/>
              <a:buNone/>
              <a:defRPr/>
            </a:pPr>
            <a:r>
              <a:rPr lang="en-US"/>
              <a:t> </a:t>
            </a:r>
            <a:endParaRPr lang="en-US"/>
          </a:p>
        </p:txBody>
      </p:sp>
      <p:pic>
        <p:nvPicPr>
          <p:cNvPr id="6" name="Picture 2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602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Quiz: DFS </a:t>
            </a:r>
            <a:r>
              <a:rPr lang="en-US"/>
              <a:t>vs</a:t>
            </a:r>
            <a:r>
              <a:rPr lang="en-US"/>
              <a:t> BFS</a:t>
            </a:r>
            <a:endParaRPr/>
          </a:p>
        </p:txBody>
      </p:sp>
      <p:sp>
        <p:nvSpPr>
          <p:cNvPr id="25603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2971800" y="1397003"/>
            <a:ext cx="8813800" cy="4729164"/>
          </a:xfrm>
        </p:spPr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When will BFS outperform DFS?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When will DFS outperform BFS?</a:t>
            </a:r>
            <a:endParaRPr/>
          </a:p>
        </p:txBody>
      </p:sp>
      <p:sp>
        <p:nvSpPr>
          <p:cNvPr id="25604" name="TextBox 26" hidden="0"/>
          <p:cNvSpPr txBox="1">
            <a:spLocks noChangeArrowheads="1"/>
          </p:cNvSpPr>
          <p:nvPr isPhoto="0" userDrawn="0"/>
        </p:nvSpPr>
        <p:spPr bwMode="auto">
          <a:xfrm>
            <a:off x="8458200" y="6488672"/>
            <a:ext cx="3733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00"/>
                </a:solidFill>
              </a:rPr>
              <a:t>[Demo: </a:t>
            </a:r>
            <a:r>
              <a:rPr lang="en-US">
                <a:solidFill>
                  <a:srgbClr val="C00000"/>
                </a:solidFill>
              </a:rPr>
              <a:t>dfs</a:t>
            </a:r>
            <a:r>
              <a:rPr lang="en-US">
                <a:solidFill>
                  <a:srgbClr val="C00000"/>
                </a:solidFill>
              </a:rPr>
              <a:t>/</a:t>
            </a:r>
            <a:r>
              <a:rPr lang="en-US">
                <a:solidFill>
                  <a:srgbClr val="C00000"/>
                </a:solidFill>
              </a:rPr>
              <a:t>bfs</a:t>
            </a:r>
            <a:r>
              <a:rPr lang="en-US">
                <a:solidFill>
                  <a:srgbClr val="C00000"/>
                </a:solidFill>
              </a:rPr>
              <a:t> maze water (L2D6)]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Example: Maze Water DFS/BFS (part 1)</a:t>
            </a:r>
            <a:endParaRPr/>
          </a:p>
        </p:txBody>
      </p:sp>
      <p:pic>
        <p:nvPicPr>
          <p:cNvPr id="3" name="MazeWater-BFS.mp4" hidden="0">
            <a:hlinkClick r:id="" action="ppaction://media"/>
          </p:cNvPr>
          <p:cNvPicPr>
            <a:picLocks noChangeAspect="1"/>
          </p:cNvPicPr>
          <p:nvPr isPhoto="0" userDrawn="0"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>
            <a:off x="2324894" y="1130247"/>
            <a:ext cx="7542213" cy="5575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  <p:endSync evt="end" delay="0">
                  <p:rtn val="all"/>
                </p:endSync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Example: Maze Water DFS/BFS (part 2)</a:t>
            </a:r>
            <a:endParaRPr/>
          </a:p>
        </p:txBody>
      </p:sp>
      <p:pic>
        <p:nvPicPr>
          <p:cNvPr id="4" name="MazeWater-DFS.mp4" hidden="0">
            <a:hlinkClick r:id="" action="ppaction://media"/>
          </p:cNvPr>
          <p:cNvPicPr>
            <a:picLocks noChangeAspect="1"/>
          </p:cNvPicPr>
          <p:nvPr isPhoto="0" userDrawn="0"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>
            <a:off x="2324049" y="1128999"/>
            <a:ext cx="7543902" cy="5576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  <p:endSync evt="end" delay="0">
                  <p:rtn val="all"/>
                </p:endSync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1250" name="Freeform 2" hidden="0"/>
          <p:cNvSpPr/>
          <p:nvPr isPhoto="0" userDrawn="0"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 fill="norm" stroke="1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821251" name="Freeform 3" hidden="0"/>
          <p:cNvSpPr/>
          <p:nvPr isPhoto="0" userDrawn="0"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 fill="norm" stroke="1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821252" name="Freeform 4" hidden="0"/>
          <p:cNvSpPr/>
          <p:nvPr isPhoto="0" userDrawn="0"/>
        </p:nvSpPr>
        <p:spPr bwMode="auto">
          <a:xfrm>
            <a:off x="9070978" y="2119313"/>
            <a:ext cx="1323974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 fill="norm" stroke="1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26629" name="Rectangle 5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Iterative Deepening</a:t>
            </a:r>
            <a:endParaRPr/>
          </a:p>
        </p:txBody>
      </p:sp>
      <p:sp>
        <p:nvSpPr>
          <p:cNvPr id="26679" name="Freeform 55" hidden="0"/>
          <p:cNvSpPr/>
          <p:nvPr isPhoto="0" userDrawn="0"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 fill="norm" stroke="1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26680" name="Oval 56" hidden="0"/>
          <p:cNvSpPr>
            <a:spLocks noChangeArrowheads="1"/>
          </p:cNvSpPr>
          <p:nvPr isPhoto="0" userDrawn="0"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6681" name="Oval 57" hidden="0"/>
          <p:cNvSpPr>
            <a:spLocks noChangeArrowheads="1"/>
          </p:cNvSpPr>
          <p:nvPr isPhoto="0" userDrawn="0"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6682" name="Oval 58" hidden="0"/>
          <p:cNvSpPr>
            <a:spLocks noChangeArrowheads="1"/>
          </p:cNvSpPr>
          <p:nvPr isPhoto="0" userDrawn="0"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6683" name="Text Box 59" hidden="0"/>
          <p:cNvSpPr txBox="1">
            <a:spLocks noChangeArrowheads="1"/>
          </p:cNvSpPr>
          <p:nvPr isPhoto="0" userDrawn="0"/>
        </p:nvSpPr>
        <p:spPr bwMode="auto">
          <a:xfrm>
            <a:off x="9526588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/>
              <a:t>…</a:t>
            </a:r>
            <a:endParaRPr/>
          </a:p>
        </p:txBody>
      </p:sp>
      <p:sp>
        <p:nvSpPr>
          <p:cNvPr id="26684" name="Freeform 60" hidden="0"/>
          <p:cNvSpPr/>
          <p:nvPr isPhoto="0" userDrawn="0"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 fill="norm" stroke="1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26685" name="Text Box 61" hidden="0"/>
          <p:cNvSpPr txBox="1">
            <a:spLocks noChangeArrowheads="1"/>
          </p:cNvSpPr>
          <p:nvPr isPhoto="0" userDrawn="0"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b</a:t>
            </a:r>
            <a:endParaRPr/>
          </a:p>
        </p:txBody>
      </p:sp>
      <p:sp>
        <p:nvSpPr>
          <p:cNvPr id="26686" name="Oval 62" hidden="0"/>
          <p:cNvSpPr>
            <a:spLocks noChangeArrowheads="1"/>
          </p:cNvSpPr>
          <p:nvPr isPhoto="0" userDrawn="0"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21312" name="Freeform 64" hidden="0"/>
          <p:cNvSpPr/>
          <p:nvPr isPhoto="0" userDrawn="0"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 fill="norm" stroke="1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30" name="Content Placeholder 29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06400" y="1397003"/>
            <a:ext cx="6908799" cy="4729164"/>
          </a:xfrm>
        </p:spPr>
        <p:txBody>
          <a:bodyPr/>
          <a:lstStyle/>
          <a:p>
            <a:pPr>
              <a:defRPr/>
            </a:pPr>
            <a:r>
              <a:rPr lang="en-US" sz="2800"/>
              <a:t>Idea: get DFS’s space advantage with BFS’s time / shallow-solution advantages</a:t>
            </a:r>
            <a:endParaRPr/>
          </a:p>
          <a:p>
            <a:pPr lvl="1">
              <a:defRPr/>
            </a:pPr>
            <a:r>
              <a:rPr lang="en-US" sz="2400"/>
              <a:t>Run a DFS with depth limit 1.  If no solution…</a:t>
            </a:r>
            <a:endParaRPr/>
          </a:p>
          <a:p>
            <a:pPr lvl="1">
              <a:defRPr/>
            </a:pPr>
            <a:r>
              <a:rPr lang="en-US" sz="2400"/>
              <a:t>Run a DFS with depth limit 2.  If no solution…</a:t>
            </a:r>
            <a:endParaRPr/>
          </a:p>
          <a:p>
            <a:pPr lvl="1">
              <a:defRPr/>
            </a:pPr>
            <a:r>
              <a:rPr lang="en-US" sz="2400"/>
              <a:t>Run a DFS with depth limit 3.  …..</a:t>
            </a:r>
            <a:endParaRPr/>
          </a:p>
          <a:p>
            <a:pPr lvl="1">
              <a:defRPr/>
            </a:pPr>
            <a:endParaRPr lang="en-US" sz="2400"/>
          </a:p>
          <a:p>
            <a:pPr>
              <a:defRPr/>
            </a:pPr>
            <a:r>
              <a:rPr lang="en-US" sz="2800"/>
              <a:t>Isn’t that wastefully redundant?</a:t>
            </a:r>
            <a:endParaRPr/>
          </a:p>
          <a:p>
            <a:pPr lvl="1">
              <a:defRPr/>
            </a:pPr>
            <a:r>
              <a:rPr lang="en-US" sz="2400"/>
              <a:t>Generally most of the work happens in the lowest level searched, so it’s not so bad!</a:t>
            </a:r>
            <a:endParaRPr/>
          </a:p>
          <a:p>
            <a:pPr lvl="1">
              <a:defRPr/>
            </a:pPr>
            <a:r>
              <a:rPr lang="en-US" sz="2400"/>
              <a:t>Extra work is </a:t>
            </a:r>
            <a:r>
              <a:rPr lang="en-US" sz="2400" i="1">
                <a:solidFill>
                  <a:srgbClr val="D303CA"/>
                </a:solidFill>
              </a:rPr>
              <a:t>O</a:t>
            </a:r>
            <a:r>
              <a:rPr lang="en-US" sz="2400">
                <a:solidFill>
                  <a:srgbClr val="D303CA"/>
                </a:solidFill>
              </a:rPr>
              <a:t>(</a:t>
            </a:r>
            <a:r>
              <a:rPr lang="en-US" sz="2400" i="1">
                <a:solidFill>
                  <a:srgbClr val="D303CA"/>
                </a:solidFill>
              </a:rPr>
              <a:t>b</a:t>
            </a:r>
            <a:r>
              <a:rPr lang="en-US" sz="2400" i="1" baseline="30000">
                <a:solidFill>
                  <a:srgbClr val="D303CA"/>
                </a:solidFill>
              </a:rPr>
              <a:t>s</a:t>
            </a:r>
            <a:r>
              <a:rPr lang="en-US" sz="2400" baseline="30000">
                <a:solidFill>
                  <a:srgbClr val="D303CA"/>
                </a:solidFill>
              </a:rPr>
              <a:t>-1</a:t>
            </a:r>
            <a:r>
              <a:rPr lang="en-US" sz="2400">
                <a:solidFill>
                  <a:srgbClr val="D303CA"/>
                </a:solidFill>
              </a:rPr>
              <a:t>)</a:t>
            </a:r>
            <a:endParaRPr/>
          </a:p>
          <a:p>
            <a:pPr lvl="1">
              <a:defRPr/>
            </a:pPr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Uniform Cost Search</a:t>
            </a:r>
            <a:endParaRPr/>
          </a:p>
        </p:txBody>
      </p:sp>
      <p:pic>
        <p:nvPicPr>
          <p:cNvPr id="27650" name="Picture 2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Group 2" hidden="0"/>
          <p:cNvGrpSpPr/>
          <p:nvPr isPhoto="0" userDrawn="0"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 hidden="0"/>
            <p:cNvSpPr/>
            <p:nvPr isPhoto="0" userDrawn="0"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 fill="norm" stroke="1" extrusionOk="0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824" name="Freeform 4" hidden="0"/>
            <p:cNvSpPr/>
            <p:nvPr isPhoto="0" userDrawn="0"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 fill="norm" stroke="1" extrusionOk="0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825" name="Freeform 5" hidden="0"/>
            <p:cNvSpPr/>
            <p:nvPr isPhoto="0" userDrawn="0"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 fill="norm" stroke="1" extrusionOk="0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826" name="Freeform 6" hidden="0"/>
            <p:cNvSpPr/>
            <p:nvPr isPhoto="0" userDrawn="0"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 fill="norm" stroke="1" extrusionOk="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827" name="Freeform 7" hidden="0"/>
            <p:cNvSpPr/>
            <p:nvPr isPhoto="0" userDrawn="0"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 fill="norm" stroke="1" extrusionOk="0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8675" name="Rectangle 8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Uniform Cost Search</a:t>
            </a:r>
            <a:endParaRPr/>
          </a:p>
        </p:txBody>
      </p:sp>
      <p:grpSp>
        <p:nvGrpSpPr>
          <p:cNvPr id="28676" name="Group 9" hidden="0"/>
          <p:cNvGrpSpPr/>
          <p:nvPr isPhoto="0" userDrawn="0"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 hidden="0"/>
            <p:cNvSpPr txBox="1">
              <a:spLocks noChangeArrowheads="1"/>
            </p:cNvSpPr>
            <p:nvPr isPhoto="0" userDrawn="0"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600"/>
                <a:t>S</a:t>
              </a:r>
              <a:endParaRPr/>
            </a:p>
          </p:txBody>
        </p:sp>
        <p:sp>
          <p:nvSpPr>
            <p:cNvPr id="28767" name="Text Box 11" hidden="0"/>
            <p:cNvSpPr txBox="1">
              <a:spLocks noChangeArrowheads="1"/>
            </p:cNvSpPr>
            <p:nvPr isPhoto="0" userDrawn="0"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a</a:t>
              </a:r>
              <a:endParaRPr/>
            </a:p>
          </p:txBody>
        </p:sp>
        <p:sp>
          <p:nvSpPr>
            <p:cNvPr id="28768" name="Text Box 12" hidden="0"/>
            <p:cNvSpPr txBox="1">
              <a:spLocks noChangeArrowheads="1"/>
            </p:cNvSpPr>
            <p:nvPr isPhoto="0" userDrawn="0"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b</a:t>
              </a:r>
              <a:endParaRPr/>
            </a:p>
          </p:txBody>
        </p:sp>
        <p:sp>
          <p:nvSpPr>
            <p:cNvPr id="28769" name="Text Box 13" hidden="0"/>
            <p:cNvSpPr txBox="1">
              <a:spLocks noChangeArrowheads="1"/>
            </p:cNvSpPr>
            <p:nvPr isPhoto="0" userDrawn="0"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d</a:t>
              </a:r>
              <a:endParaRPr/>
            </a:p>
          </p:txBody>
        </p:sp>
        <p:sp>
          <p:nvSpPr>
            <p:cNvPr id="28770" name="Text Box 14" hidden="0"/>
            <p:cNvSpPr txBox="1">
              <a:spLocks noChangeArrowheads="1"/>
            </p:cNvSpPr>
            <p:nvPr isPhoto="0" userDrawn="0"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p</a:t>
              </a:r>
              <a:endParaRPr/>
            </a:p>
          </p:txBody>
        </p:sp>
        <p:sp>
          <p:nvSpPr>
            <p:cNvPr id="28771" name="Text Box 15" hidden="0"/>
            <p:cNvSpPr txBox="1">
              <a:spLocks noChangeArrowheads="1"/>
            </p:cNvSpPr>
            <p:nvPr isPhoto="0" userDrawn="0"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a</a:t>
              </a:r>
              <a:endParaRPr/>
            </a:p>
          </p:txBody>
        </p:sp>
        <p:sp>
          <p:nvSpPr>
            <p:cNvPr id="28772" name="Text Box 16" hidden="0"/>
            <p:cNvSpPr txBox="1">
              <a:spLocks noChangeArrowheads="1"/>
            </p:cNvSpPr>
            <p:nvPr isPhoto="0" userDrawn="0"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c</a:t>
              </a:r>
              <a:endParaRPr/>
            </a:p>
          </p:txBody>
        </p:sp>
        <p:cxnSp>
          <p:nvCxnSpPr>
            <p:cNvPr id="28773" name="AutoShape 17" hidden="0"/>
            <p:cNvCxnSpPr>
              <a:cxnSpLocks noChangeShapeType="1"/>
              <a:stCxn id="28769" idx="2"/>
              <a:endCxn id="28768" idx="0"/>
            </p:cNvCxnSpPr>
            <p:nvPr isPhoto="0" userDrawn="0"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 hidden="0"/>
            <p:cNvCxnSpPr>
              <a:cxnSpLocks noChangeShapeType="1"/>
              <a:stCxn id="28769" idx="2"/>
              <a:endCxn id="28772" idx="0"/>
            </p:cNvCxnSpPr>
            <p:nvPr isPhoto="0" userDrawn="0"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 hidden="0"/>
            <p:cNvCxnSpPr>
              <a:cxnSpLocks noChangeShapeType="1"/>
              <a:stCxn id="28768" idx="2"/>
              <a:endCxn id="28767" idx="0"/>
            </p:cNvCxnSpPr>
            <p:nvPr isPhoto="0" userDrawn="0"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 hidden="0"/>
            <p:cNvCxnSpPr>
              <a:cxnSpLocks noChangeShapeType="1"/>
              <a:stCxn id="28772" idx="2"/>
              <a:endCxn id="28771" idx="0"/>
            </p:cNvCxnSpPr>
            <p:nvPr isPhoto="0" userDrawn="0"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 hidden="0"/>
            <p:cNvGrpSpPr/>
            <p:nvPr isPhoto="0" userDrawn="0"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e</a:t>
                </a:r>
                <a:endParaRPr/>
              </a:p>
            </p:txBody>
          </p:sp>
          <p:sp>
            <p:nvSpPr>
              <p:cNvPr id="28805" name="Text Box 23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p</a:t>
                </a:r>
                <a:endParaRPr/>
              </a:p>
            </p:txBody>
          </p:sp>
          <p:sp>
            <p:nvSpPr>
              <p:cNvPr id="28806" name="Text Box 24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h</a:t>
                </a:r>
                <a:endParaRPr/>
              </a:p>
            </p:txBody>
          </p:sp>
          <p:sp>
            <p:nvSpPr>
              <p:cNvPr id="28807" name="Text Box 25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f</a:t>
                </a:r>
                <a:endParaRPr/>
              </a:p>
            </p:txBody>
          </p:sp>
          <p:sp>
            <p:nvSpPr>
              <p:cNvPr id="28808" name="Text Box 26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r</a:t>
                </a:r>
                <a:endParaRPr/>
              </a:p>
            </p:txBody>
          </p:sp>
          <p:sp>
            <p:nvSpPr>
              <p:cNvPr id="28809" name="Text Box 27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28810" name="Text Box 28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28811" name="Text Box 29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c</a:t>
                </a:r>
                <a:endParaRPr/>
              </a:p>
            </p:txBody>
          </p:sp>
          <p:sp>
            <p:nvSpPr>
              <p:cNvPr id="28812" name="Text Box 30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sz="1600"/>
                  <a:t>G</a:t>
                </a:r>
                <a:endParaRPr/>
              </a:p>
            </p:txBody>
          </p:sp>
          <p:sp>
            <p:nvSpPr>
              <p:cNvPr id="28813" name="Text Box 31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a</a:t>
                </a:r>
                <a:endParaRPr/>
              </a:p>
            </p:txBody>
          </p:sp>
          <p:cxnSp>
            <p:nvCxnSpPr>
              <p:cNvPr id="28814" name="AutoShape 32" hidden="0"/>
              <p:cNvCxnSpPr>
                <a:cxnSpLocks noChangeShapeType="1"/>
                <a:stCxn id="28804" idx="2"/>
                <a:endCxn id="28806" idx="0"/>
              </p:cNvCxnSpPr>
              <p:nvPr isPhoto="0" userDrawn="0"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 hidden="0"/>
              <p:cNvCxnSpPr>
                <a:cxnSpLocks noChangeShapeType="1"/>
                <a:stCxn id="28804" idx="2"/>
                <a:endCxn id="28808" idx="0"/>
              </p:cNvCxnSpPr>
              <p:nvPr isPhoto="0" userDrawn="0"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 hidden="0"/>
              <p:cNvCxnSpPr>
                <a:cxnSpLocks noChangeShapeType="1"/>
                <a:stCxn id="28806" idx="2"/>
                <a:endCxn id="28805" idx="0"/>
              </p:cNvCxnSpPr>
              <p:nvPr isPhoto="0" userDrawn="0"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 hidden="0"/>
              <p:cNvCxnSpPr>
                <a:cxnSpLocks noChangeShapeType="1"/>
                <a:stCxn id="28806" idx="2"/>
                <a:endCxn id="28809" idx="0"/>
              </p:cNvCxnSpPr>
              <p:nvPr isPhoto="0" userDrawn="0"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 hidden="0"/>
              <p:cNvCxnSpPr>
                <a:cxnSpLocks noChangeShapeType="1"/>
                <a:stCxn id="28808" idx="2"/>
                <a:endCxn id="28807" idx="0"/>
              </p:cNvCxnSpPr>
              <p:nvPr isPhoto="0" userDrawn="0"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 hidden="0"/>
              <p:cNvCxnSpPr>
                <a:cxnSpLocks noChangeShapeType="1"/>
                <a:stCxn id="28805" idx="2"/>
                <a:endCxn id="28810" idx="0"/>
              </p:cNvCxnSpPr>
              <p:nvPr isPhoto="0" userDrawn="0"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 hidden="0"/>
              <p:cNvCxnSpPr>
                <a:cxnSpLocks noChangeShapeType="1"/>
                <a:stCxn id="28807" idx="2"/>
                <a:endCxn id="28811" idx="0"/>
              </p:cNvCxnSpPr>
              <p:nvPr isPhoto="0" userDrawn="0"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 hidden="0"/>
              <p:cNvCxnSpPr>
                <a:cxnSpLocks noChangeShapeType="1"/>
                <a:stCxn id="28807" idx="2"/>
                <a:endCxn id="28812" idx="0"/>
              </p:cNvCxnSpPr>
              <p:nvPr isPhoto="0" userDrawn="0"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 hidden="0"/>
              <p:cNvCxnSpPr>
                <a:cxnSpLocks noChangeShapeType="1"/>
                <a:stCxn id="28811" idx="2"/>
                <a:endCxn id="28813" idx="0"/>
              </p:cNvCxnSpPr>
              <p:nvPr isPhoto="0" userDrawn="0"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 hidden="0"/>
            <p:cNvSpPr txBox="1">
              <a:spLocks noChangeArrowheads="1"/>
            </p:cNvSpPr>
            <p:nvPr isPhoto="0" userDrawn="0"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q</a:t>
              </a:r>
              <a:endParaRPr/>
            </a:p>
          </p:txBody>
        </p:sp>
        <p:cxnSp>
          <p:nvCxnSpPr>
            <p:cNvPr id="28779" name="AutoShape 42" hidden="0"/>
            <p:cNvCxnSpPr>
              <a:cxnSpLocks noChangeShapeType="1"/>
              <a:stCxn id="28770" idx="2"/>
              <a:endCxn id="28778" idx="0"/>
            </p:cNvCxnSpPr>
            <p:nvPr isPhoto="0" userDrawn="0"/>
          </p:nvCxnSpPr>
          <p:spPr bwMode="auto">
            <a:xfrm>
              <a:off x="3384" y="2905"/>
              <a:ext cx="0" cy="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 hidden="0"/>
            <p:cNvGrpSpPr/>
            <p:nvPr isPhoto="0" userDrawn="0"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e</a:t>
                </a:r>
                <a:endParaRPr/>
              </a:p>
            </p:txBody>
          </p:sp>
          <p:sp>
            <p:nvSpPr>
              <p:cNvPr id="28786" name="Text Box 45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p</a:t>
                </a:r>
                <a:endParaRPr/>
              </a:p>
            </p:txBody>
          </p:sp>
          <p:sp>
            <p:nvSpPr>
              <p:cNvPr id="28787" name="Text Box 46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h</a:t>
                </a:r>
                <a:endParaRPr/>
              </a:p>
            </p:txBody>
          </p:sp>
          <p:sp>
            <p:nvSpPr>
              <p:cNvPr id="28788" name="Text Box 47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f</a:t>
                </a:r>
                <a:endParaRPr/>
              </a:p>
            </p:txBody>
          </p:sp>
          <p:sp>
            <p:nvSpPr>
              <p:cNvPr id="28789" name="Text Box 48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r</a:t>
                </a:r>
                <a:endParaRPr/>
              </a:p>
            </p:txBody>
          </p:sp>
          <p:sp>
            <p:nvSpPr>
              <p:cNvPr id="28790" name="Text Box 49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28791" name="Text Box 50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28792" name="Text Box 51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c</a:t>
                </a:r>
                <a:endParaRPr/>
              </a:p>
            </p:txBody>
          </p:sp>
          <p:sp>
            <p:nvSpPr>
              <p:cNvPr id="28793" name="Text Box 52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sz="1600"/>
                  <a:t>G</a:t>
                </a:r>
                <a:endParaRPr/>
              </a:p>
            </p:txBody>
          </p:sp>
          <p:sp>
            <p:nvSpPr>
              <p:cNvPr id="28794" name="Text Box 53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a</a:t>
                </a:r>
                <a:endParaRPr/>
              </a:p>
            </p:txBody>
          </p:sp>
          <p:cxnSp>
            <p:nvCxnSpPr>
              <p:cNvPr id="28795" name="AutoShape 54" hidden="0"/>
              <p:cNvCxnSpPr>
                <a:cxnSpLocks noChangeShapeType="1"/>
                <a:stCxn id="28785" idx="2"/>
                <a:endCxn id="28787" idx="0"/>
              </p:cNvCxnSpPr>
              <p:nvPr isPhoto="0" userDrawn="0"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 hidden="0"/>
              <p:cNvCxnSpPr>
                <a:cxnSpLocks noChangeShapeType="1"/>
                <a:stCxn id="28785" idx="2"/>
                <a:endCxn id="28789" idx="0"/>
              </p:cNvCxnSpPr>
              <p:nvPr isPhoto="0" userDrawn="0"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 hidden="0"/>
              <p:cNvCxnSpPr>
                <a:cxnSpLocks noChangeShapeType="1"/>
                <a:stCxn id="28787" idx="2"/>
                <a:endCxn id="28786" idx="0"/>
              </p:cNvCxnSpPr>
              <p:nvPr isPhoto="0" userDrawn="0"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 hidden="0"/>
              <p:cNvCxnSpPr>
                <a:cxnSpLocks noChangeShapeType="1"/>
                <a:stCxn id="28787" idx="2"/>
                <a:endCxn id="28790" idx="0"/>
              </p:cNvCxnSpPr>
              <p:nvPr isPhoto="0" userDrawn="0"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 hidden="0"/>
              <p:cNvCxnSpPr>
                <a:cxnSpLocks noChangeShapeType="1"/>
                <a:stCxn id="28789" idx="2"/>
                <a:endCxn id="28788" idx="0"/>
              </p:cNvCxnSpPr>
              <p:nvPr isPhoto="0" userDrawn="0"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 hidden="0"/>
              <p:cNvCxnSpPr>
                <a:cxnSpLocks noChangeShapeType="1"/>
                <a:stCxn id="28786" idx="2"/>
                <a:endCxn id="28791" idx="0"/>
              </p:cNvCxnSpPr>
              <p:nvPr isPhoto="0" userDrawn="0"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 hidden="0"/>
              <p:cNvCxnSpPr>
                <a:cxnSpLocks noChangeShapeType="1"/>
                <a:stCxn id="28788" idx="2"/>
                <a:endCxn id="28792" idx="0"/>
              </p:cNvCxnSpPr>
              <p:nvPr isPhoto="0" userDrawn="0"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 hidden="0"/>
              <p:cNvCxnSpPr>
                <a:cxnSpLocks noChangeShapeType="1"/>
                <a:stCxn id="28788" idx="2"/>
                <a:endCxn id="28793" idx="0"/>
              </p:cNvCxnSpPr>
              <p:nvPr isPhoto="0" userDrawn="0"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 hidden="0"/>
              <p:cNvCxnSpPr>
                <a:cxnSpLocks noChangeShapeType="1"/>
                <a:stCxn id="28792" idx="2"/>
                <a:endCxn id="28794" idx="0"/>
              </p:cNvCxnSpPr>
              <p:nvPr isPhoto="0" userDrawn="0"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 hidden="0"/>
            <p:cNvCxnSpPr>
              <a:cxnSpLocks noChangeShapeType="1"/>
              <a:stCxn id="28769" idx="2"/>
              <a:endCxn id="28785" idx="0"/>
            </p:cNvCxnSpPr>
            <p:nvPr isPhoto="0" userDrawn="0"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 hidden="0"/>
            <p:cNvCxnSpPr>
              <a:cxnSpLocks noChangeShapeType="1"/>
              <a:stCxn id="28766" idx="2"/>
              <a:endCxn id="28769" idx="0"/>
            </p:cNvCxnSpPr>
            <p:nvPr isPhoto="0" userDrawn="0"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 hidden="0"/>
            <p:cNvCxnSpPr>
              <a:cxnSpLocks noChangeShapeType="1"/>
              <a:stCxn id="28766" idx="2"/>
              <a:endCxn id="28804" idx="0"/>
            </p:cNvCxnSpPr>
            <p:nvPr isPhoto="0" userDrawn="0"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 hidden="0"/>
            <p:cNvCxnSpPr>
              <a:cxnSpLocks noChangeShapeType="1"/>
              <a:stCxn id="28766" idx="2"/>
              <a:endCxn id="28770" idx="0"/>
            </p:cNvCxnSpPr>
            <p:nvPr isPhoto="0" userDrawn="0"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 hidden="0"/>
          <p:cNvSpPr>
            <a:spLocks noChangeShapeType="1"/>
          </p:cNvSpPr>
          <p:nvPr isPhoto="0" userDrawn="0"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805956" name="Oval 68" hidden="0"/>
          <p:cNvSpPr>
            <a:spLocks noChangeArrowheads="1"/>
          </p:cNvSpPr>
          <p:nvPr isPhoto="0" userDrawn="0"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8679" name="Oval 69" hidden="0"/>
          <p:cNvSpPr>
            <a:spLocks noChangeArrowheads="1"/>
          </p:cNvSpPr>
          <p:nvPr isPhoto="0" userDrawn="0"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5958" name="Oval 70" hidden="0"/>
          <p:cNvSpPr>
            <a:spLocks noChangeArrowheads="1"/>
          </p:cNvSpPr>
          <p:nvPr isPhoto="0" userDrawn="0"/>
        </p:nvSpPr>
        <p:spPr bwMode="auto">
          <a:xfrm>
            <a:off x="3833815" y="392112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5959" name="Oval 71" hidden="0"/>
          <p:cNvSpPr>
            <a:spLocks noChangeArrowheads="1"/>
          </p:cNvSpPr>
          <p:nvPr isPhoto="0" userDrawn="0"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5960" name="Oval 72" hidden="0"/>
          <p:cNvSpPr>
            <a:spLocks noChangeArrowheads="1"/>
          </p:cNvSpPr>
          <p:nvPr isPhoto="0" userDrawn="0"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8683" name="Text Box 73" hidden="0"/>
          <p:cNvSpPr txBox="1">
            <a:spLocks noChangeArrowheads="1"/>
          </p:cNvSpPr>
          <p:nvPr isPhoto="0" userDrawn="0"/>
        </p:nvSpPr>
        <p:spPr bwMode="auto">
          <a:xfrm>
            <a:off x="381002" y="1447800"/>
            <a:ext cx="3238498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g(n) </a:t>
            </a:r>
            <a:r>
              <a:rPr lang="en-US" i="1"/>
              <a:t>= cost from root to n</a:t>
            </a:r>
            <a:endParaRPr/>
          </a:p>
          <a:p>
            <a:pPr>
              <a:spcBef>
                <a:spcPts val="0"/>
              </a:spcBef>
              <a:defRPr/>
            </a:pPr>
            <a:r>
              <a:rPr lang="en-US" i="1"/>
              <a:t>Strategy: expand lowest </a:t>
            </a:r>
            <a:r>
              <a:rPr lang="en-US" i="1">
                <a:solidFill>
                  <a:srgbClr val="CC00CC"/>
                </a:solidFill>
              </a:rPr>
              <a:t>g(n)</a:t>
            </a:r>
            <a:endParaRPr lang="en-US" i="1"/>
          </a:p>
          <a:p>
            <a:pPr>
              <a:spcBef>
                <a:spcPts val="0"/>
              </a:spcBef>
              <a:defRPr/>
            </a:pPr>
            <a:r>
              <a:rPr lang="en-US" i="1"/>
              <a:t>Frontier is a priority queue sorted by </a:t>
            </a:r>
            <a:r>
              <a:rPr lang="en-US" i="1">
                <a:solidFill>
                  <a:srgbClr val="CC00CC"/>
                </a:solidFill>
              </a:rPr>
              <a:t>g(n)</a:t>
            </a:r>
            <a:endParaRPr/>
          </a:p>
        </p:txBody>
      </p:sp>
      <p:grpSp>
        <p:nvGrpSpPr>
          <p:cNvPr id="28684" name="Group 74" hidden="0"/>
          <p:cNvGrpSpPr/>
          <p:nvPr isPhoto="0" userDrawn="0"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 hidden="0"/>
            <p:cNvGrpSpPr/>
            <p:nvPr isPhoto="0" userDrawn="0"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 hidden="0"/>
              <p:cNvSpPr>
                <a:spLocks noChangeArrowheads="1"/>
              </p:cNvSpPr>
              <p:nvPr isPhoto="0" userDrawn="0"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/>
                  <a:t>S</a:t>
                </a:r>
                <a:endParaRPr/>
              </a:p>
            </p:txBody>
          </p:sp>
          <p:sp>
            <p:nvSpPr>
              <p:cNvPr id="28739" name="AutoShape 77" hidden="0"/>
              <p:cNvSpPr>
                <a:spLocks noChangeArrowheads="1"/>
              </p:cNvSpPr>
              <p:nvPr isPhoto="0" userDrawn="0"/>
            </p:nvSpPr>
            <p:spPr bwMode="auto">
              <a:xfrm>
                <a:off x="4703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/>
                  <a:t>G</a:t>
                </a:r>
                <a:endParaRPr/>
              </a:p>
            </p:txBody>
          </p:sp>
          <p:sp>
            <p:nvSpPr>
              <p:cNvPr id="28740" name="AutoShape 78" hidden="0"/>
              <p:cNvSpPr>
                <a:spLocks noChangeArrowheads="1"/>
              </p:cNvSpPr>
              <p:nvPr isPhoto="0" userDrawn="0"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d</a:t>
                </a:r>
                <a:endParaRPr/>
              </a:p>
            </p:txBody>
          </p:sp>
          <p:sp>
            <p:nvSpPr>
              <p:cNvPr id="28741" name="AutoShape 79" hidden="0"/>
              <p:cNvSpPr>
                <a:spLocks noChangeArrowheads="1"/>
              </p:cNvSpPr>
              <p:nvPr isPhoto="0" userDrawn="0"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b</a:t>
                </a:r>
                <a:endParaRPr/>
              </a:p>
            </p:txBody>
          </p:sp>
          <p:sp>
            <p:nvSpPr>
              <p:cNvPr id="28742" name="AutoShape 80" hidden="0"/>
              <p:cNvSpPr>
                <a:spLocks noChangeArrowheads="1"/>
              </p:cNvSpPr>
              <p:nvPr isPhoto="0" userDrawn="0"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p</a:t>
                </a:r>
                <a:endParaRPr/>
              </a:p>
            </p:txBody>
          </p:sp>
          <p:sp>
            <p:nvSpPr>
              <p:cNvPr id="28743" name="AutoShape 81" hidden="0"/>
              <p:cNvSpPr>
                <a:spLocks noChangeArrowheads="1"/>
              </p:cNvSpPr>
              <p:nvPr isPhoto="0" userDrawn="0"/>
            </p:nvSpPr>
            <p:spPr bwMode="auto">
              <a:xfrm>
                <a:off x="2351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q</a:t>
                </a:r>
                <a:endParaRPr/>
              </a:p>
            </p:txBody>
          </p:sp>
          <p:sp>
            <p:nvSpPr>
              <p:cNvPr id="28744" name="AutoShape 82" hidden="0"/>
              <p:cNvSpPr>
                <a:spLocks noChangeArrowheads="1"/>
              </p:cNvSpPr>
              <p:nvPr isPhoto="0" userDrawn="0"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c</a:t>
                </a:r>
                <a:endParaRPr/>
              </a:p>
            </p:txBody>
          </p:sp>
          <p:sp>
            <p:nvSpPr>
              <p:cNvPr id="28745" name="AutoShape 83" hidden="0"/>
              <p:cNvSpPr>
                <a:spLocks noChangeArrowheads="1"/>
              </p:cNvSpPr>
              <p:nvPr isPhoto="0" userDrawn="0"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e</a:t>
                </a:r>
                <a:endParaRPr/>
              </a:p>
            </p:txBody>
          </p:sp>
          <p:sp>
            <p:nvSpPr>
              <p:cNvPr id="28746" name="AutoShape 84" hidden="0"/>
              <p:cNvSpPr>
                <a:spLocks noChangeArrowheads="1"/>
              </p:cNvSpPr>
              <p:nvPr isPhoto="0" userDrawn="0"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h</a:t>
                </a:r>
                <a:endParaRPr/>
              </a:p>
            </p:txBody>
          </p:sp>
          <p:sp>
            <p:nvSpPr>
              <p:cNvPr id="28747" name="AutoShape 85" hidden="0"/>
              <p:cNvSpPr>
                <a:spLocks noChangeArrowheads="1"/>
              </p:cNvSpPr>
              <p:nvPr isPhoto="0" userDrawn="0"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a</a:t>
                </a:r>
                <a:endParaRPr/>
              </a:p>
            </p:txBody>
          </p:sp>
          <p:sp>
            <p:nvSpPr>
              <p:cNvPr id="28748" name="AutoShape 86" hidden="0"/>
              <p:cNvSpPr>
                <a:spLocks noChangeArrowheads="1"/>
              </p:cNvSpPr>
              <p:nvPr isPhoto="0" userDrawn="0"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f</a:t>
                </a:r>
                <a:endParaRPr/>
              </a:p>
            </p:txBody>
          </p:sp>
          <p:sp>
            <p:nvSpPr>
              <p:cNvPr id="28749" name="AutoShape 87" hidden="0"/>
              <p:cNvSpPr>
                <a:spLocks noChangeArrowheads="1"/>
              </p:cNvSpPr>
              <p:nvPr isPhoto="0" userDrawn="0"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r</a:t>
                </a:r>
                <a:endParaRPr/>
              </a:p>
            </p:txBody>
          </p:sp>
          <p:cxnSp>
            <p:nvCxnSpPr>
              <p:cNvPr id="28750" name="AutoShape 88" hidden="0"/>
              <p:cNvCxnSpPr>
                <a:cxnSpLocks noChangeShapeType="1"/>
                <a:stCxn id="28738" idx="5"/>
                <a:endCxn id="28742" idx="2"/>
              </p:cNvCxnSpPr>
              <p:nvPr isPhoto="0" userDrawn="0"/>
            </p:nvCxnSpPr>
            <p:spPr bwMode="auto">
              <a:xfrm>
                <a:off x="746" y="2617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 hidden="0"/>
              <p:cNvCxnSpPr>
                <a:cxnSpLocks noChangeShapeType="1"/>
                <a:stCxn id="28742" idx="5"/>
                <a:endCxn id="28743" idx="2"/>
              </p:cNvCxnSpPr>
              <p:nvPr isPhoto="0" userDrawn="0"/>
            </p:nvCxnSpPr>
            <p:spPr bwMode="auto">
              <a:xfrm flipV="1">
                <a:off x="1609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 hidden="0"/>
              <p:cNvCxnSpPr>
                <a:cxnSpLocks noChangeShapeType="1"/>
                <a:stCxn id="28746" idx="3"/>
                <a:endCxn id="28743" idx="7"/>
              </p:cNvCxnSpPr>
              <p:nvPr isPhoto="0" userDrawn="0"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 hidden="0"/>
              <p:cNvCxnSpPr>
                <a:cxnSpLocks noChangeShapeType="1"/>
                <a:stCxn id="28746" idx="2"/>
                <a:endCxn id="28742" idx="6"/>
              </p:cNvCxnSpPr>
              <p:nvPr isPhoto="0" userDrawn="0"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 hidden="0"/>
              <p:cNvCxnSpPr>
                <a:cxnSpLocks noChangeShapeType="1"/>
                <a:stCxn id="28745" idx="4"/>
                <a:endCxn id="28746" idx="7"/>
              </p:cNvCxnSpPr>
              <p:nvPr isPhoto="0" userDrawn="0"/>
            </p:nvCxnSpPr>
            <p:spPr bwMode="auto">
              <a:xfrm flipH="1">
                <a:off x="3578" y="2064"/>
                <a:ext cx="213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 hidden="0"/>
              <p:cNvCxnSpPr>
                <a:cxnSpLocks noChangeShapeType="1"/>
                <a:stCxn id="28745" idx="5"/>
                <a:endCxn id="28749" idx="1"/>
              </p:cNvCxnSpPr>
              <p:nvPr isPhoto="0" userDrawn="0"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 hidden="0"/>
              <p:cNvCxnSpPr>
                <a:cxnSpLocks noChangeShapeType="1"/>
                <a:stCxn id="28749" idx="0"/>
                <a:endCxn id="28748" idx="4"/>
              </p:cNvCxnSpPr>
              <p:nvPr isPhoto="0" userDrawn="0"/>
            </p:nvCxnSpPr>
            <p:spPr bwMode="auto">
              <a:xfrm flipV="1">
                <a:off x="4608" y="2351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 hidden="0"/>
              <p:cNvCxnSpPr>
                <a:cxnSpLocks noChangeShapeType="1"/>
                <a:stCxn id="28748" idx="0"/>
                <a:endCxn id="28739" idx="4"/>
              </p:cNvCxnSpPr>
              <p:nvPr isPhoto="0" userDrawn="0"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 hidden="0"/>
              <p:cNvCxnSpPr>
                <a:cxnSpLocks noChangeShapeType="1"/>
                <a:stCxn id="28738" idx="7"/>
              </p:cNvCxnSpPr>
              <p:nvPr isPhoto="0" userDrawn="0"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 hidden="0"/>
              <p:cNvCxnSpPr>
                <a:cxnSpLocks noChangeShapeType="1"/>
                <a:stCxn id="28740" idx="1"/>
                <a:endCxn id="28741" idx="5"/>
              </p:cNvCxnSpPr>
              <p:nvPr isPhoto="0" userDrawn="0"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 hidden="0"/>
              <p:cNvCxnSpPr>
                <a:cxnSpLocks noChangeShapeType="1"/>
                <a:endCxn id="28747" idx="2"/>
              </p:cNvCxnSpPr>
              <p:nvPr isPhoto="0" userDrawn="0"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 hidden="0"/>
              <p:cNvCxnSpPr>
                <a:cxnSpLocks noChangeShapeType="1"/>
                <a:stCxn id="28744" idx="2"/>
                <a:endCxn id="28747" idx="6"/>
              </p:cNvCxnSpPr>
              <p:nvPr isPhoto="0" userDrawn="0"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 hidden="0"/>
              <p:cNvCxnSpPr>
                <a:cxnSpLocks noChangeShapeType="1"/>
                <a:stCxn id="28740" idx="7"/>
                <a:endCxn id="28744" idx="3"/>
              </p:cNvCxnSpPr>
              <p:nvPr isPhoto="0" userDrawn="0"/>
            </p:nvCxnSpPr>
            <p:spPr bwMode="auto">
              <a:xfrm flipV="1">
                <a:off x="2138" y="1418"/>
                <a:ext cx="812" cy="42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 hidden="0"/>
              <p:cNvCxnSpPr>
                <a:cxnSpLocks noChangeShapeType="1"/>
                <a:stCxn id="28740" idx="6"/>
                <a:endCxn id="28745" idx="2"/>
              </p:cNvCxnSpPr>
              <p:nvPr isPhoto="0" userDrawn="0"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 hidden="0"/>
              <p:cNvCxnSpPr>
                <a:cxnSpLocks noChangeShapeType="1"/>
                <a:stCxn id="28748" idx="1"/>
                <a:endCxn id="28744" idx="6"/>
              </p:cNvCxnSpPr>
              <p:nvPr isPhoto="0" userDrawn="0"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 hidden="0"/>
              <p:cNvCxnSpPr>
                <a:cxnSpLocks noChangeShapeType="1"/>
                <a:stCxn id="28738" idx="6"/>
                <a:endCxn id="28745" idx="3"/>
              </p:cNvCxnSpPr>
              <p:nvPr isPhoto="0" userDrawn="0"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 hidden="0"/>
            <p:cNvCxnSpPr>
              <a:cxnSpLocks noChangeShapeType="1"/>
              <a:stCxn id="28743" idx="6"/>
              <a:endCxn id="28749" idx="2"/>
            </p:cNvCxnSpPr>
            <p:nvPr isPhoto="0" userDrawn="0"/>
          </p:nvCxnSpPr>
          <p:spPr bwMode="auto">
            <a:xfrm flipV="1">
              <a:off x="2966" y="3042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 hidden="0"/>
          <p:cNvSpPr txBox="1">
            <a:spLocks noChangeArrowheads="1"/>
          </p:cNvSpPr>
          <p:nvPr isPhoto="0" userDrawn="0"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3</a:t>
            </a:r>
            <a:endParaRPr/>
          </a:p>
        </p:txBody>
      </p:sp>
      <p:sp>
        <p:nvSpPr>
          <p:cNvPr id="805994" name="Text Box 106" hidden="0"/>
          <p:cNvSpPr txBox="1">
            <a:spLocks noChangeArrowheads="1"/>
          </p:cNvSpPr>
          <p:nvPr isPhoto="0" userDrawn="0"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9</a:t>
            </a:r>
            <a:endParaRPr/>
          </a:p>
        </p:txBody>
      </p:sp>
      <p:sp>
        <p:nvSpPr>
          <p:cNvPr id="805995" name="Text Box 107" hidden="0"/>
          <p:cNvSpPr txBox="1">
            <a:spLocks noChangeArrowheads="1"/>
          </p:cNvSpPr>
          <p:nvPr isPhoto="0" userDrawn="0"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1</a:t>
            </a:r>
            <a:endParaRPr/>
          </a:p>
        </p:txBody>
      </p:sp>
      <p:sp>
        <p:nvSpPr>
          <p:cNvPr id="805996" name="Oval 108" hidden="0"/>
          <p:cNvSpPr>
            <a:spLocks noChangeArrowheads="1"/>
          </p:cNvSpPr>
          <p:nvPr isPhoto="0" userDrawn="0"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5997" name="Oval 109" hidden="0"/>
          <p:cNvSpPr>
            <a:spLocks noChangeArrowheads="1"/>
          </p:cNvSpPr>
          <p:nvPr isPhoto="0" userDrawn="0"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5998" name="Text Box 110" hidden="0"/>
          <p:cNvSpPr txBox="1">
            <a:spLocks noChangeArrowheads="1"/>
          </p:cNvSpPr>
          <p:nvPr isPhoto="0" userDrawn="0"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16</a:t>
            </a:r>
            <a:endParaRPr/>
          </a:p>
        </p:txBody>
      </p:sp>
      <p:sp>
        <p:nvSpPr>
          <p:cNvPr id="805999" name="Oval 111" hidden="0"/>
          <p:cNvSpPr>
            <a:spLocks noChangeArrowheads="1"/>
          </p:cNvSpPr>
          <p:nvPr isPhoto="0" userDrawn="0"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00" name="Oval 112" hidden="0"/>
          <p:cNvSpPr>
            <a:spLocks noChangeArrowheads="1"/>
          </p:cNvSpPr>
          <p:nvPr isPhoto="0" userDrawn="0"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01" name="Oval 113" hidden="0"/>
          <p:cNvSpPr>
            <a:spLocks noChangeArrowheads="1"/>
          </p:cNvSpPr>
          <p:nvPr isPhoto="0" userDrawn="0"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02" name="Text Box 114" hidden="0"/>
          <p:cNvSpPr txBox="1">
            <a:spLocks noChangeArrowheads="1"/>
          </p:cNvSpPr>
          <p:nvPr isPhoto="0" userDrawn="0"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4</a:t>
            </a:r>
            <a:endParaRPr/>
          </a:p>
        </p:txBody>
      </p:sp>
      <p:sp>
        <p:nvSpPr>
          <p:cNvPr id="806003" name="Text Box 115" hidden="0"/>
          <p:cNvSpPr txBox="1">
            <a:spLocks noChangeArrowheads="1"/>
          </p:cNvSpPr>
          <p:nvPr isPhoto="0" userDrawn="0"/>
        </p:nvSpPr>
        <p:spPr bwMode="auto">
          <a:xfrm>
            <a:off x="4154488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11</a:t>
            </a:r>
            <a:endParaRPr/>
          </a:p>
        </p:txBody>
      </p:sp>
      <p:sp>
        <p:nvSpPr>
          <p:cNvPr id="806004" name="Text Box 116" hidden="0"/>
          <p:cNvSpPr txBox="1">
            <a:spLocks noChangeArrowheads="1"/>
          </p:cNvSpPr>
          <p:nvPr isPhoto="0" userDrawn="0"/>
        </p:nvSpPr>
        <p:spPr bwMode="auto">
          <a:xfrm>
            <a:off x="5084764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5</a:t>
            </a:r>
            <a:endParaRPr/>
          </a:p>
        </p:txBody>
      </p:sp>
      <p:sp>
        <p:nvSpPr>
          <p:cNvPr id="806005" name="Oval 117" hidden="0"/>
          <p:cNvSpPr>
            <a:spLocks noChangeArrowheads="1"/>
          </p:cNvSpPr>
          <p:nvPr isPhoto="0" userDrawn="0"/>
        </p:nvSpPr>
        <p:spPr bwMode="auto">
          <a:xfrm>
            <a:off x="3833815" y="3921125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06" name="Oval 118" hidden="0"/>
          <p:cNvSpPr>
            <a:spLocks noChangeArrowheads="1"/>
          </p:cNvSpPr>
          <p:nvPr isPhoto="0" userDrawn="0"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07" name="Oval 119" hidden="0"/>
          <p:cNvSpPr>
            <a:spLocks noChangeArrowheads="1"/>
          </p:cNvSpPr>
          <p:nvPr isPhoto="0" userDrawn="0"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08" name="Oval 120" hidden="0"/>
          <p:cNvSpPr>
            <a:spLocks noChangeArrowheads="1"/>
          </p:cNvSpPr>
          <p:nvPr isPhoto="0" userDrawn="0"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09" name="Oval 121" hidden="0"/>
          <p:cNvSpPr>
            <a:spLocks noChangeArrowheads="1"/>
          </p:cNvSpPr>
          <p:nvPr isPhoto="0" userDrawn="0"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10" name="Oval 122" hidden="0"/>
          <p:cNvSpPr>
            <a:spLocks noChangeArrowheads="1"/>
          </p:cNvSpPr>
          <p:nvPr isPhoto="0" userDrawn="0"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11" name="Oval 123" hidden="0"/>
          <p:cNvSpPr>
            <a:spLocks noChangeArrowheads="1"/>
          </p:cNvSpPr>
          <p:nvPr isPhoto="0" userDrawn="0"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12" name="Text Box 124" hidden="0"/>
          <p:cNvSpPr txBox="1">
            <a:spLocks noChangeArrowheads="1"/>
          </p:cNvSpPr>
          <p:nvPr isPhoto="0" userDrawn="0"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7</a:t>
            </a:r>
            <a:endParaRPr/>
          </a:p>
        </p:txBody>
      </p:sp>
      <p:sp>
        <p:nvSpPr>
          <p:cNvPr id="806013" name="Text Box 125" hidden="0"/>
          <p:cNvSpPr txBox="1">
            <a:spLocks noChangeArrowheads="1"/>
          </p:cNvSpPr>
          <p:nvPr isPhoto="0" userDrawn="0"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13</a:t>
            </a:r>
            <a:endParaRPr/>
          </a:p>
        </p:txBody>
      </p:sp>
      <p:sp>
        <p:nvSpPr>
          <p:cNvPr id="806014" name="Oval 126" hidden="0"/>
          <p:cNvSpPr>
            <a:spLocks noChangeArrowheads="1"/>
          </p:cNvSpPr>
          <p:nvPr isPhoto="0" userDrawn="0"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15" name="Oval 127" hidden="0"/>
          <p:cNvSpPr>
            <a:spLocks noChangeArrowheads="1"/>
          </p:cNvSpPr>
          <p:nvPr isPhoto="0" userDrawn="0"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16" name="Text Box 128" hidden="0"/>
          <p:cNvSpPr txBox="1">
            <a:spLocks noChangeArrowheads="1"/>
          </p:cNvSpPr>
          <p:nvPr isPhoto="0" userDrawn="0"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8</a:t>
            </a:r>
            <a:endParaRPr/>
          </a:p>
        </p:txBody>
      </p:sp>
      <p:sp>
        <p:nvSpPr>
          <p:cNvPr id="806017" name="Oval 129" hidden="0"/>
          <p:cNvSpPr>
            <a:spLocks noChangeArrowheads="1"/>
          </p:cNvSpPr>
          <p:nvPr isPhoto="0" userDrawn="0"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18" name="Oval 130" hidden="0"/>
          <p:cNvSpPr>
            <a:spLocks noChangeArrowheads="1"/>
          </p:cNvSpPr>
          <p:nvPr isPhoto="0" userDrawn="0"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19" name="Text Box 131" hidden="0"/>
          <p:cNvSpPr txBox="1">
            <a:spLocks noChangeArrowheads="1"/>
          </p:cNvSpPr>
          <p:nvPr isPhoto="0" userDrawn="0"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10</a:t>
            </a:r>
            <a:endParaRPr/>
          </a:p>
        </p:txBody>
      </p:sp>
      <p:sp>
        <p:nvSpPr>
          <p:cNvPr id="806020" name="Text Box 132" hidden="0"/>
          <p:cNvSpPr txBox="1">
            <a:spLocks noChangeArrowheads="1"/>
          </p:cNvSpPr>
          <p:nvPr isPhoto="0" userDrawn="0"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11</a:t>
            </a:r>
            <a:endParaRPr/>
          </a:p>
        </p:txBody>
      </p:sp>
      <p:sp>
        <p:nvSpPr>
          <p:cNvPr id="806021" name="Oval 133" hidden="0"/>
          <p:cNvSpPr>
            <a:spLocks noChangeArrowheads="1"/>
          </p:cNvSpPr>
          <p:nvPr isPhoto="0" userDrawn="0"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22" name="Oval 134" hidden="0"/>
          <p:cNvSpPr>
            <a:spLocks noChangeArrowheads="1"/>
          </p:cNvSpPr>
          <p:nvPr isPhoto="0" userDrawn="0"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23" name="Oval 135" hidden="0"/>
          <p:cNvSpPr>
            <a:spLocks noChangeArrowheads="1"/>
          </p:cNvSpPr>
          <p:nvPr isPhoto="0" userDrawn="0"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24" name="Oval 136" hidden="0"/>
          <p:cNvSpPr>
            <a:spLocks noChangeArrowheads="1"/>
          </p:cNvSpPr>
          <p:nvPr isPhoto="0" userDrawn="0"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25" name="Text Box 137" hidden="0"/>
          <p:cNvSpPr txBox="1">
            <a:spLocks noChangeArrowheads="1"/>
          </p:cNvSpPr>
          <p:nvPr isPhoto="0" userDrawn="0"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17</a:t>
            </a:r>
            <a:endParaRPr/>
          </a:p>
        </p:txBody>
      </p:sp>
      <p:sp>
        <p:nvSpPr>
          <p:cNvPr id="806026" name="Text Box 138" hidden="0"/>
          <p:cNvSpPr txBox="1">
            <a:spLocks noChangeArrowheads="1"/>
          </p:cNvSpPr>
          <p:nvPr isPhoto="0" userDrawn="0"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11</a:t>
            </a:r>
            <a:endParaRPr/>
          </a:p>
        </p:txBody>
      </p:sp>
      <p:sp>
        <p:nvSpPr>
          <p:cNvPr id="806027" name="Oval 139" hidden="0"/>
          <p:cNvSpPr>
            <a:spLocks noChangeArrowheads="1"/>
          </p:cNvSpPr>
          <p:nvPr isPhoto="0" userDrawn="0"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8720" name="Text Box 140" hidden="0"/>
          <p:cNvSpPr txBox="1">
            <a:spLocks noChangeArrowheads="1"/>
          </p:cNvSpPr>
          <p:nvPr isPhoto="0" userDrawn="0"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0</a:t>
            </a:r>
            <a:endParaRPr/>
          </a:p>
        </p:txBody>
      </p:sp>
      <p:sp>
        <p:nvSpPr>
          <p:cNvPr id="806029" name="Text Box 141" hidden="0"/>
          <p:cNvSpPr txBox="1">
            <a:spLocks noChangeArrowheads="1"/>
          </p:cNvSpPr>
          <p:nvPr isPhoto="0" userDrawn="0"/>
        </p:nvSpPr>
        <p:spPr bwMode="auto">
          <a:xfrm>
            <a:off x="3554413" y="486727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6</a:t>
            </a:r>
            <a:endParaRPr/>
          </a:p>
        </p:txBody>
      </p:sp>
      <p:sp>
        <p:nvSpPr>
          <p:cNvPr id="28722" name="Text Box 142" hidden="0"/>
          <p:cNvSpPr txBox="1">
            <a:spLocks noChangeArrowheads="1"/>
          </p:cNvSpPr>
          <p:nvPr isPhoto="0" userDrawn="0"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FF0000"/>
                </a:solidFill>
              </a:rPr>
              <a:t>3</a:t>
            </a:r>
            <a:endParaRPr/>
          </a:p>
        </p:txBody>
      </p:sp>
      <p:sp>
        <p:nvSpPr>
          <p:cNvPr id="28723" name="Text Box 143" hidden="0"/>
          <p:cNvSpPr txBox="1">
            <a:spLocks noChangeArrowheads="1"/>
          </p:cNvSpPr>
          <p:nvPr isPhoto="0" userDrawn="0"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FF0000"/>
                </a:solidFill>
              </a:rPr>
              <a:t>9</a:t>
            </a:r>
            <a:endParaRPr/>
          </a:p>
        </p:txBody>
      </p:sp>
      <p:sp>
        <p:nvSpPr>
          <p:cNvPr id="28724" name="Text Box 144" hidden="0"/>
          <p:cNvSpPr txBox="1">
            <a:spLocks noChangeArrowheads="1"/>
          </p:cNvSpPr>
          <p:nvPr isPhoto="0" userDrawn="0"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FF0000"/>
                </a:solidFill>
              </a:rPr>
              <a:t>1</a:t>
            </a:r>
            <a:endParaRPr/>
          </a:p>
        </p:txBody>
      </p:sp>
      <p:sp>
        <p:nvSpPr>
          <p:cNvPr id="28725" name="Text Box 145" hidden="0"/>
          <p:cNvSpPr txBox="1">
            <a:spLocks noChangeArrowheads="1"/>
          </p:cNvSpPr>
          <p:nvPr isPhoto="0" userDrawn="0"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FF0000"/>
                </a:solidFill>
              </a:rPr>
              <a:t>1</a:t>
            </a:r>
            <a:endParaRPr/>
          </a:p>
        </p:txBody>
      </p:sp>
      <p:sp>
        <p:nvSpPr>
          <p:cNvPr id="28726" name="Text Box 146" hidden="0"/>
          <p:cNvSpPr txBox="1">
            <a:spLocks noChangeArrowheads="1"/>
          </p:cNvSpPr>
          <p:nvPr isPhoto="0" userDrawn="0"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FF0000"/>
                </a:solidFill>
              </a:rPr>
              <a:t>2</a:t>
            </a:r>
            <a:endParaRPr/>
          </a:p>
        </p:txBody>
      </p:sp>
      <p:sp>
        <p:nvSpPr>
          <p:cNvPr id="28727" name="Text Box 147" hidden="0"/>
          <p:cNvSpPr txBox="1">
            <a:spLocks noChangeArrowheads="1"/>
          </p:cNvSpPr>
          <p:nvPr isPhoto="0" userDrawn="0"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FF0000"/>
                </a:solidFill>
              </a:rPr>
              <a:t>8</a:t>
            </a:r>
            <a:endParaRPr/>
          </a:p>
        </p:txBody>
      </p:sp>
      <p:sp>
        <p:nvSpPr>
          <p:cNvPr id="28728" name="Text Box 148" hidden="0"/>
          <p:cNvSpPr txBox="1">
            <a:spLocks noChangeArrowheads="1"/>
          </p:cNvSpPr>
          <p:nvPr isPhoto="0" userDrawn="0"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FF0000"/>
                </a:solidFill>
              </a:rPr>
              <a:t>8</a:t>
            </a:r>
            <a:endParaRPr/>
          </a:p>
        </p:txBody>
      </p:sp>
      <p:sp>
        <p:nvSpPr>
          <p:cNvPr id="28729" name="Text Box 149" hidden="0"/>
          <p:cNvSpPr txBox="1">
            <a:spLocks noChangeArrowheads="1"/>
          </p:cNvSpPr>
          <p:nvPr isPhoto="0" userDrawn="0"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FF0000"/>
                </a:solidFill>
              </a:rPr>
              <a:t>2</a:t>
            </a:r>
            <a:endParaRPr/>
          </a:p>
        </p:txBody>
      </p:sp>
      <p:sp>
        <p:nvSpPr>
          <p:cNvPr id="28730" name="Text Box 150" hidden="0"/>
          <p:cNvSpPr txBox="1">
            <a:spLocks noChangeArrowheads="1"/>
          </p:cNvSpPr>
          <p:nvPr isPhoto="0" userDrawn="0"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FF0000"/>
                </a:solidFill>
              </a:rPr>
              <a:t>15</a:t>
            </a:r>
            <a:endParaRPr/>
          </a:p>
        </p:txBody>
      </p:sp>
      <p:sp>
        <p:nvSpPr>
          <p:cNvPr id="28731" name="Text Box 151" hidden="0"/>
          <p:cNvSpPr txBox="1">
            <a:spLocks noChangeArrowheads="1"/>
          </p:cNvSpPr>
          <p:nvPr isPhoto="0" userDrawn="0"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FF0000"/>
                </a:solidFill>
              </a:rPr>
              <a:t>1</a:t>
            </a:r>
            <a:endParaRPr/>
          </a:p>
        </p:txBody>
      </p:sp>
      <p:sp>
        <p:nvSpPr>
          <p:cNvPr id="28732" name="Text Box 152" hidden="0"/>
          <p:cNvSpPr txBox="1">
            <a:spLocks noChangeArrowheads="1"/>
          </p:cNvSpPr>
          <p:nvPr isPhoto="0" userDrawn="0"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FF0000"/>
                </a:solidFill>
              </a:rPr>
              <a:t>2</a:t>
            </a:r>
            <a:endParaRPr/>
          </a:p>
        </p:txBody>
      </p:sp>
      <p:sp>
        <p:nvSpPr>
          <p:cNvPr id="806041" name="AutoShape 153" hidden="0"/>
          <p:cNvSpPr/>
          <p:nvPr isPhoto="0" userDrawn="0"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42" name="Text Box 154" hidden="0"/>
          <p:cNvSpPr txBox="1">
            <a:spLocks noChangeArrowheads="1"/>
          </p:cNvSpPr>
          <p:nvPr isPhoto="0" userDrawn="0"/>
        </p:nvSpPr>
        <p:spPr bwMode="auto">
          <a:xfrm>
            <a:off x="914400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/>
              <a:t>Cost contours</a:t>
            </a:r>
            <a:endParaRPr/>
          </a:p>
        </p:txBody>
      </p:sp>
      <p:sp>
        <p:nvSpPr>
          <p:cNvPr id="28735" name="Text Box 155" hidden="0"/>
          <p:cNvSpPr txBox="1">
            <a:spLocks noChangeArrowheads="1"/>
          </p:cNvSpPr>
          <p:nvPr isPhoto="0" userDrawn="0"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FF0000"/>
                </a:solidFill>
              </a:rPr>
              <a:t>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7599702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General Tree Search</a:t>
            </a:r>
            <a:endParaRPr/>
          </a:p>
        </p:txBody>
      </p:sp>
      <p:sp>
        <p:nvSpPr>
          <p:cNvPr id="1537598966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2514598" y="5147147"/>
            <a:ext cx="7315200" cy="1634651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800"/>
              <a:t>Main variations: </a:t>
            </a:r>
            <a:endParaRPr/>
          </a:p>
          <a:p>
            <a:pPr lvl="1">
              <a:lnSpc>
                <a:spcPct val="80000"/>
              </a:lnSpc>
              <a:defRPr/>
            </a:pPr>
            <a:r>
              <a:rPr lang="en-US" sz="2400"/>
              <a:t>Which leaf node to expand next</a:t>
            </a:r>
            <a:endParaRPr/>
          </a:p>
          <a:p>
            <a:pPr lvl="1">
              <a:lnSpc>
                <a:spcPct val="80000"/>
              </a:lnSpc>
              <a:defRPr/>
            </a:pPr>
            <a:r>
              <a:rPr lang="en-US" sz="2400"/>
              <a:t>Whether to check for repeated states</a:t>
            </a:r>
            <a:endParaRPr/>
          </a:p>
          <a:p>
            <a:pPr lvl="1">
              <a:lnSpc>
                <a:spcPct val="80000"/>
              </a:lnSpc>
              <a:defRPr/>
            </a:pPr>
            <a:r>
              <a:rPr lang="en-US" sz="2400"/>
              <a:t>Data structures for frontier, expanded nodes</a:t>
            </a:r>
            <a:endParaRPr/>
          </a:p>
        </p:txBody>
      </p:sp>
      <p:pic>
        <p:nvPicPr>
          <p:cNvPr id="2012430376" name="Picture 4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533399" y="1219199"/>
            <a:ext cx="11277598" cy="3772800"/>
          </a:xfrm>
          <a:prstGeom prst="rect">
            <a:avLst/>
          </a:prstGeom>
          <a:noFill/>
          <a:ln w="9525">
            <a:noFill/>
            <a:miter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Freeform 67" hidden="0"/>
          <p:cNvSpPr/>
          <p:nvPr isPhoto="0" userDrawn="0"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 fill="norm" stroke="1" extrusionOk="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24618" name="Text Box 42" hidden="0"/>
          <p:cNvSpPr txBox="1">
            <a:spLocks noChangeArrowheads="1"/>
          </p:cNvSpPr>
          <p:nvPr isPhoto="0" userDrawn="0"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/>
              <a:t>…</a:t>
            </a:r>
            <a:endParaRPr/>
          </a:p>
        </p:txBody>
      </p:sp>
      <p:sp>
        <p:nvSpPr>
          <p:cNvPr id="24579" name="Rectangle 3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Uniform Cost Search (UCS) Properties</a:t>
            </a:r>
            <a:endParaRPr/>
          </a:p>
        </p:txBody>
      </p:sp>
      <p:sp>
        <p:nvSpPr>
          <p:cNvPr id="38" name="Content Placeholder 37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06400" y="1366838"/>
            <a:ext cx="7366000" cy="4729164"/>
          </a:xfrm>
        </p:spPr>
        <p:txBody>
          <a:bodyPr/>
          <a:lstStyle/>
          <a:p>
            <a:pPr>
              <a:defRPr/>
            </a:pPr>
            <a:r>
              <a:rPr lang="en-US" sz="2400"/>
              <a:t>What nodes does UCS expand?</a:t>
            </a:r>
            <a:endParaRPr/>
          </a:p>
          <a:p>
            <a:pPr lvl="1">
              <a:defRPr/>
            </a:pPr>
            <a:r>
              <a:rPr lang="en-US" sz="2000"/>
              <a:t>Expands all nodes with cost less than cheapest solution!</a:t>
            </a:r>
            <a:endParaRPr/>
          </a:p>
          <a:p>
            <a:pPr lvl="1">
              <a:defRPr/>
            </a:pPr>
            <a:r>
              <a:rPr lang="en-US" sz="2000"/>
              <a:t>If that solution costs </a:t>
            </a:r>
            <a:r>
              <a:rPr lang="en-US" sz="2000" i="1">
                <a:solidFill>
                  <a:srgbClr val="CC00CC"/>
                </a:solidFill>
                <a:latin typeface="Arial"/>
                <a:cs typeface="Arial"/>
              </a:rPr>
              <a:t>C</a:t>
            </a:r>
            <a:r>
              <a:rPr lang="en-US" sz="2000" i="1">
                <a:solidFill>
                  <a:srgbClr val="CC00CC"/>
                </a:solidFill>
                <a:latin typeface="Times New Roman"/>
              </a:rPr>
              <a:t>*</a:t>
            </a:r>
            <a:r>
              <a:rPr lang="en-US" sz="2000" i="1">
                <a:latin typeface="Times New Roman"/>
              </a:rPr>
              <a:t> </a:t>
            </a:r>
            <a:r>
              <a:rPr lang="en-US" sz="2000"/>
              <a:t>and arcs cost at least </a:t>
            </a:r>
            <a:r>
              <a:rPr lang="en-US" sz="2000" i="1">
                <a:solidFill>
                  <a:srgbClr val="CC00CC"/>
                </a:solidFill>
                <a:latin typeface="Times New Roman"/>
              </a:rPr>
              <a:t></a:t>
            </a:r>
            <a:r>
              <a:rPr lang="en-US" sz="2000" i="1">
                <a:latin typeface="Times New Roman"/>
              </a:rPr>
              <a:t> </a:t>
            </a:r>
            <a:r>
              <a:rPr lang="en-US" sz="2000" i="1"/>
              <a:t>,</a:t>
            </a:r>
            <a:r>
              <a:rPr lang="en-US" sz="2000" i="1">
                <a:latin typeface="Times New Roman"/>
              </a:rPr>
              <a:t> </a:t>
            </a:r>
            <a:r>
              <a:rPr lang="en-US" sz="2000"/>
              <a:t>then the “effective depth” is roughly </a:t>
            </a:r>
            <a:r>
              <a:rPr lang="en-US" sz="2000" i="1">
                <a:solidFill>
                  <a:srgbClr val="CC00CC"/>
                </a:solidFill>
                <a:latin typeface="Arial"/>
                <a:cs typeface="Arial"/>
              </a:rPr>
              <a:t>C</a:t>
            </a:r>
            <a:r>
              <a:rPr lang="en-US" sz="2000" i="1">
                <a:solidFill>
                  <a:srgbClr val="CC00CC"/>
                </a:solidFill>
                <a:latin typeface="Times New Roman"/>
              </a:rPr>
              <a:t>*/</a:t>
            </a:r>
            <a:r>
              <a:rPr lang="en-US" sz="2000" i="1">
                <a:solidFill>
                  <a:srgbClr val="CC00CC"/>
                </a:solidFill>
                <a:latin typeface="Times New Roman"/>
              </a:rPr>
              <a:t></a:t>
            </a:r>
            <a:endParaRPr lang="en-US" sz="2000">
              <a:solidFill>
                <a:srgbClr val="CC00CC"/>
              </a:solidFill>
            </a:endParaRPr>
          </a:p>
          <a:p>
            <a:pPr lvl="1">
              <a:defRPr/>
            </a:pPr>
            <a:r>
              <a:rPr lang="en-US" sz="2000"/>
              <a:t>Takes time </a:t>
            </a:r>
            <a:r>
              <a:rPr lang="en-US" sz="2000" i="1">
                <a:solidFill>
                  <a:srgbClr val="CC00CC"/>
                </a:solidFill>
              </a:rPr>
              <a:t>O</a:t>
            </a:r>
            <a:r>
              <a:rPr lang="en-US" sz="2000">
                <a:solidFill>
                  <a:srgbClr val="CC00CC"/>
                </a:solidFill>
              </a:rPr>
              <a:t>(</a:t>
            </a:r>
            <a:r>
              <a:rPr lang="en-US" sz="2000" i="1">
                <a:solidFill>
                  <a:srgbClr val="CC00CC"/>
                </a:solidFill>
              </a:rPr>
              <a:t>b</a:t>
            </a:r>
            <a:r>
              <a:rPr lang="en-US" sz="2000" i="1" baseline="30000">
                <a:solidFill>
                  <a:srgbClr val="CC00CC"/>
                </a:solidFill>
                <a:latin typeface="Times New Roman"/>
              </a:rPr>
              <a:t>C</a:t>
            </a:r>
            <a:r>
              <a:rPr lang="en-US" sz="2000" i="1" baseline="30000">
                <a:solidFill>
                  <a:srgbClr val="CC00CC"/>
                </a:solidFill>
                <a:latin typeface="Times New Roman"/>
              </a:rPr>
              <a:t>*/</a:t>
            </a:r>
            <a:r>
              <a:rPr lang="en-US" sz="2000" i="1" baseline="30000">
                <a:solidFill>
                  <a:srgbClr val="CC00CC"/>
                </a:solidFill>
                <a:latin typeface="Times New Roman"/>
              </a:rPr>
              <a:t></a:t>
            </a:r>
            <a:r>
              <a:rPr lang="en-US" sz="2000">
                <a:solidFill>
                  <a:srgbClr val="CC00CC"/>
                </a:solidFill>
              </a:rPr>
              <a:t>) </a:t>
            </a:r>
            <a:r>
              <a:rPr lang="en-US" sz="2000"/>
              <a:t>(exponential in effective depth)</a:t>
            </a:r>
            <a:endParaRPr/>
          </a:p>
          <a:p>
            <a:pPr lvl="3">
              <a:defRPr/>
            </a:pPr>
            <a:endParaRPr lang="en-US" sz="1200"/>
          </a:p>
          <a:p>
            <a:pPr>
              <a:defRPr/>
            </a:pPr>
            <a:r>
              <a:rPr lang="en-US" sz="2400"/>
              <a:t>How much space does the frontier take?</a:t>
            </a:r>
            <a:endParaRPr/>
          </a:p>
          <a:p>
            <a:pPr lvl="1">
              <a:defRPr/>
            </a:pPr>
            <a:r>
              <a:rPr lang="en-US" sz="2000"/>
              <a:t>Has roughly the last tier, so </a:t>
            </a:r>
            <a:r>
              <a:rPr lang="en-US" sz="2000" i="1">
                <a:solidFill>
                  <a:srgbClr val="CC00CC"/>
                </a:solidFill>
              </a:rPr>
              <a:t>O</a:t>
            </a:r>
            <a:r>
              <a:rPr lang="en-US" sz="2000">
                <a:solidFill>
                  <a:srgbClr val="CC00CC"/>
                </a:solidFill>
              </a:rPr>
              <a:t>(</a:t>
            </a:r>
            <a:r>
              <a:rPr lang="en-US" sz="2000" i="1">
                <a:solidFill>
                  <a:srgbClr val="CC00CC"/>
                </a:solidFill>
              </a:rPr>
              <a:t>b</a:t>
            </a:r>
            <a:r>
              <a:rPr lang="en-US" sz="2000" i="1" baseline="30000">
                <a:solidFill>
                  <a:srgbClr val="CC00CC"/>
                </a:solidFill>
                <a:latin typeface="Times New Roman"/>
              </a:rPr>
              <a:t>C</a:t>
            </a:r>
            <a:r>
              <a:rPr lang="en-US" sz="2000" i="1" baseline="30000">
                <a:solidFill>
                  <a:srgbClr val="CC00CC"/>
                </a:solidFill>
                <a:latin typeface="Times New Roman"/>
              </a:rPr>
              <a:t>*/</a:t>
            </a:r>
            <a:r>
              <a:rPr lang="en-US" sz="2000" i="1" baseline="30000">
                <a:solidFill>
                  <a:srgbClr val="CC00CC"/>
                </a:solidFill>
                <a:latin typeface="Times New Roman"/>
              </a:rPr>
              <a:t></a:t>
            </a:r>
            <a:r>
              <a:rPr lang="en-US" sz="2000">
                <a:solidFill>
                  <a:srgbClr val="CC00CC"/>
                </a:solidFill>
              </a:rPr>
              <a:t>)</a:t>
            </a:r>
            <a:endParaRPr/>
          </a:p>
          <a:p>
            <a:pPr lvl="3">
              <a:defRPr/>
            </a:pPr>
            <a:endParaRPr lang="en-US" sz="1200"/>
          </a:p>
          <a:p>
            <a:pPr>
              <a:defRPr/>
            </a:pPr>
            <a:r>
              <a:rPr lang="en-US" sz="2400"/>
              <a:t>Is it complete?</a:t>
            </a:r>
            <a:endParaRPr/>
          </a:p>
          <a:p>
            <a:pPr lvl="1">
              <a:defRPr/>
            </a:pPr>
            <a:r>
              <a:rPr lang="en-US" sz="2000"/>
              <a:t>Assuming </a:t>
            </a:r>
            <a:r>
              <a:rPr lang="en-US" sz="2000" i="1">
                <a:solidFill>
                  <a:srgbClr val="CC00CC"/>
                </a:solidFill>
                <a:latin typeface="Arial"/>
                <a:cs typeface="Arial"/>
              </a:rPr>
              <a:t>C</a:t>
            </a:r>
            <a:r>
              <a:rPr lang="en-US" sz="2000" i="1">
                <a:solidFill>
                  <a:srgbClr val="CC00CC"/>
                </a:solidFill>
                <a:latin typeface="Times New Roman"/>
              </a:rPr>
              <a:t>* </a:t>
            </a:r>
            <a:r>
              <a:rPr lang="en-US" sz="2000"/>
              <a:t>is finite and </a:t>
            </a:r>
            <a:r>
              <a:rPr lang="en-US" sz="2400" i="1">
                <a:solidFill>
                  <a:srgbClr val="CC00CC"/>
                </a:solidFill>
                <a:latin typeface="Arial"/>
                <a:cs typeface="Arial"/>
              </a:rPr>
              <a:t> </a:t>
            </a:r>
            <a:r>
              <a:rPr lang="en-US" sz="2000" i="1">
                <a:solidFill>
                  <a:srgbClr val="CC00CC"/>
                </a:solidFill>
                <a:latin typeface="Arial"/>
                <a:cs typeface="Arial"/>
              </a:rPr>
              <a:t>&gt; 0</a:t>
            </a:r>
            <a:r>
              <a:rPr lang="en-US" sz="2000"/>
              <a:t>, yes!</a:t>
            </a:r>
            <a:endParaRPr/>
          </a:p>
          <a:p>
            <a:pPr lvl="2">
              <a:defRPr/>
            </a:pPr>
            <a:endParaRPr lang="en-US" sz="800"/>
          </a:p>
          <a:p>
            <a:pPr>
              <a:defRPr/>
            </a:pPr>
            <a:r>
              <a:rPr lang="en-US" sz="2400"/>
              <a:t>Is it optimal?</a:t>
            </a:r>
            <a:endParaRPr/>
          </a:p>
          <a:p>
            <a:pPr lvl="1">
              <a:defRPr/>
            </a:pPr>
            <a:r>
              <a:rPr lang="en-US" sz="2000"/>
              <a:t>Yes!  (Proof next lecture via A*)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24614" name="Freeform 38" hidden="0"/>
          <p:cNvSpPr/>
          <p:nvPr isPhoto="0" userDrawn="0"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 fill="norm" stroke="1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24615" name="Oval 39" hidden="0"/>
          <p:cNvSpPr>
            <a:spLocks noChangeArrowheads="1"/>
          </p:cNvSpPr>
          <p:nvPr isPhoto="0" userDrawn="0"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16" name="Oval 40" hidden="0"/>
          <p:cNvSpPr>
            <a:spLocks noChangeArrowheads="1"/>
          </p:cNvSpPr>
          <p:nvPr isPhoto="0" userDrawn="0"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17" name="Oval 41" hidden="0"/>
          <p:cNvSpPr>
            <a:spLocks noChangeArrowheads="1"/>
          </p:cNvSpPr>
          <p:nvPr isPhoto="0" userDrawn="0"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19" name="Freeform 43" hidden="0"/>
          <p:cNvSpPr/>
          <p:nvPr isPhoto="0" userDrawn="0"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 fill="norm" stroke="1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24620" name="Text Box 44" hidden="0"/>
          <p:cNvSpPr txBox="1">
            <a:spLocks noChangeArrowheads="1"/>
          </p:cNvSpPr>
          <p:nvPr isPhoto="0" userDrawn="0"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b</a:t>
            </a:r>
            <a:endParaRPr/>
          </a:p>
        </p:txBody>
      </p:sp>
      <p:sp>
        <p:nvSpPr>
          <p:cNvPr id="24625" name="Oval 49" hidden="0"/>
          <p:cNvSpPr>
            <a:spLocks noChangeArrowheads="1"/>
          </p:cNvSpPr>
          <p:nvPr isPhoto="0" userDrawn="0"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26" name="Oval 50" hidden="0"/>
          <p:cNvSpPr>
            <a:spLocks noChangeArrowheads="1"/>
          </p:cNvSpPr>
          <p:nvPr isPhoto="0" userDrawn="0"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27" name="Oval 51" hidden="0"/>
          <p:cNvSpPr>
            <a:spLocks noChangeArrowheads="1"/>
          </p:cNvSpPr>
          <p:nvPr isPhoto="0" userDrawn="0"/>
        </p:nvSpPr>
        <p:spPr bwMode="auto">
          <a:xfrm>
            <a:off x="10021886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31" name="AutoShape 55" hidden="0"/>
          <p:cNvSpPr/>
          <p:nvPr isPhoto="0" userDrawn="0"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32" name="Text Box 56" hidden="0"/>
          <p:cNvSpPr txBox="1">
            <a:spLocks noChangeArrowheads="1"/>
          </p:cNvSpPr>
          <p:nvPr isPhoto="0" userDrawn="0"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  <a:latin typeface="Times New Roman"/>
              </a:rPr>
              <a:t>C*/</a:t>
            </a:r>
            <a:r>
              <a:rPr lang="en-US" i="1">
                <a:solidFill>
                  <a:srgbClr val="CC00CC"/>
                </a:solidFill>
                <a:latin typeface="Times New Roman"/>
              </a:rPr>
              <a:t></a:t>
            </a:r>
            <a:r>
              <a:rPr lang="en-US">
                <a:solidFill>
                  <a:srgbClr val="CC00CC"/>
                </a:solidFill>
              </a:rPr>
              <a:t>  </a:t>
            </a:r>
            <a:r>
              <a:rPr lang="en-US"/>
              <a:t>“tiers”</a:t>
            </a:r>
            <a:endParaRPr/>
          </a:p>
        </p:txBody>
      </p:sp>
      <p:sp>
        <p:nvSpPr>
          <p:cNvPr id="27" name="Freeform 67" hidden="0"/>
          <p:cNvSpPr/>
          <p:nvPr isPhoto="0" userDrawn="0"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 fill="norm" stroke="1" extrusionOk="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29" name="Text Box 22" hidden="0"/>
          <p:cNvSpPr txBox="1">
            <a:spLocks noChangeArrowheads="1"/>
          </p:cNvSpPr>
          <p:nvPr isPhoto="0" userDrawn="0"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g</a:t>
            </a:r>
            <a:r>
              <a:rPr lang="en-US">
                <a:solidFill>
                  <a:srgbClr val="CC00CC"/>
                </a:solidFill>
              </a:rPr>
              <a:t> </a:t>
            </a:r>
            <a:r>
              <a:rPr lang="en-US">
                <a:solidFill>
                  <a:srgbClr val="CC00CC"/>
                </a:solidFill>
              </a:rPr>
              <a:t> 3</a:t>
            </a:r>
            <a:endParaRPr/>
          </a:p>
        </p:txBody>
      </p:sp>
      <p:sp>
        <p:nvSpPr>
          <p:cNvPr id="30" name="Text Box 23" hidden="0"/>
          <p:cNvSpPr txBox="1">
            <a:spLocks noChangeArrowheads="1"/>
          </p:cNvSpPr>
          <p:nvPr isPhoto="0" userDrawn="0"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g</a:t>
            </a:r>
            <a:r>
              <a:rPr lang="en-US">
                <a:solidFill>
                  <a:srgbClr val="CC00CC"/>
                </a:solidFill>
              </a:rPr>
              <a:t> </a:t>
            </a:r>
            <a:r>
              <a:rPr lang="en-US">
                <a:solidFill>
                  <a:srgbClr val="CC00CC"/>
                </a:solidFill>
              </a:rPr>
              <a:t> 2</a:t>
            </a:r>
            <a:endParaRPr/>
          </a:p>
        </p:txBody>
      </p:sp>
      <p:sp>
        <p:nvSpPr>
          <p:cNvPr id="31" name="Text Box 24" hidden="0"/>
          <p:cNvSpPr txBox="1">
            <a:spLocks noChangeArrowheads="1"/>
          </p:cNvSpPr>
          <p:nvPr isPhoto="0" userDrawn="0"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g</a:t>
            </a:r>
            <a:r>
              <a:rPr lang="en-US">
                <a:solidFill>
                  <a:srgbClr val="CC00CC"/>
                </a:solidFill>
              </a:rPr>
              <a:t> </a:t>
            </a:r>
            <a:r>
              <a:rPr lang="en-US">
                <a:solidFill>
                  <a:srgbClr val="CC00CC"/>
                </a:solidFill>
              </a:rPr>
              <a:t> 1</a:t>
            </a:r>
            <a:endParaRPr/>
          </a:p>
        </p:txBody>
      </p:sp>
      <p:sp>
        <p:nvSpPr>
          <p:cNvPr id="26" name="Freeform 67" hidden="0"/>
          <p:cNvSpPr/>
          <p:nvPr isPhoto="0" userDrawn="0"/>
        </p:nvSpPr>
        <p:spPr bwMode="auto">
          <a:xfrm>
            <a:off x="9296401" y="1828801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 fill="norm" stroke="1" extrusionOk="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2800"/>
              <a:t>Video of Demo Maze with Deep/Shallow Water --- BFS or UCS? (part 1)</a:t>
            </a:r>
            <a:endParaRPr/>
          </a:p>
        </p:txBody>
      </p:sp>
      <p:pic>
        <p:nvPicPr>
          <p:cNvPr id="3" name="MazeShallowDeep-BFS.mp4" hidden="0">
            <a:hlinkClick r:id="" action="ppaction://media"/>
          </p:cNvPr>
          <p:cNvPicPr>
            <a:picLocks noChangeAspect="1"/>
          </p:cNvPicPr>
          <p:nvPr isPhoto="0" userDrawn="0"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>
            <a:off x="2493857" y="1151450"/>
            <a:ext cx="7204286" cy="532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  <p:endSync evt="end" delay="0">
                  <p:rtn val="all"/>
                </p:endSync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0" y="-25400"/>
            <a:ext cx="12192000" cy="1143000"/>
          </a:xfrm>
        </p:spPr>
        <p:txBody>
          <a:bodyPr/>
          <a:lstStyle/>
          <a:p>
            <a:pPr>
              <a:defRPr/>
            </a:pPr>
            <a:r>
              <a:rPr lang="en-US" sz="2800"/>
              <a:t>Video of Demo Maze with Deep/Shallow Water --- BFS or UCS? (part 2)</a:t>
            </a:r>
            <a:endParaRPr/>
          </a:p>
        </p:txBody>
      </p:sp>
      <p:pic>
        <p:nvPicPr>
          <p:cNvPr id="2" name="MazeShallowDeep-UCS.mp4" hidden="0">
            <a:hlinkClick r:id="" action="ppaction://media"/>
          </p:cNvPr>
          <p:cNvPicPr>
            <a:picLocks noChangeAspect="1"/>
          </p:cNvPicPr>
          <p:nvPr isPhoto="0" userDrawn="0"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>
            <a:off x="2488143" y="1143001"/>
            <a:ext cx="7215715" cy="5333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  <p:endSync evt="end" delay="0">
                  <p:rtn val="all"/>
                </p:endSync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Summary</a:t>
            </a:r>
            <a:endParaRPr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Assume known, discrete, observable, deterministic, atomic</a:t>
            </a:r>
            <a:endParaRPr/>
          </a:p>
          <a:p>
            <a:pPr>
              <a:defRPr/>
            </a:pPr>
            <a:r>
              <a:rPr lang="en-US"/>
              <a:t>Search problems defined by </a:t>
            </a:r>
            <a:r>
              <a:rPr lang="en-US" i="1">
                <a:solidFill>
                  <a:srgbClr val="CC00CC"/>
                </a:solidFill>
                <a:latin typeface="Lucida Calligraphy"/>
              </a:rPr>
              <a:t>S</a:t>
            </a:r>
            <a:r>
              <a:rPr lang="en-US"/>
              <a:t>, </a:t>
            </a:r>
            <a:r>
              <a:rPr lang="en-US" i="1">
                <a:solidFill>
                  <a:srgbClr val="CC00CC"/>
                </a:solidFill>
              </a:rPr>
              <a:t>s</a:t>
            </a:r>
            <a:r>
              <a:rPr lang="en-US" baseline="-25000">
                <a:solidFill>
                  <a:srgbClr val="CC00CC"/>
                </a:solidFill>
              </a:rPr>
              <a:t>0</a:t>
            </a:r>
            <a:r>
              <a:rPr lang="en-US"/>
              <a:t>, </a:t>
            </a:r>
            <a:r>
              <a:rPr lang="en-US" i="1">
                <a:solidFill>
                  <a:srgbClr val="CC00CC"/>
                </a:solidFill>
                <a:latin typeface="Lucida Calligraphy"/>
              </a:rPr>
              <a:t>A</a:t>
            </a:r>
            <a:r>
              <a:rPr lang="en-US">
                <a:solidFill>
                  <a:srgbClr val="CC00CC"/>
                </a:solidFill>
              </a:rPr>
              <a:t>(</a:t>
            </a:r>
            <a:r>
              <a:rPr lang="en-US" i="1">
                <a:solidFill>
                  <a:srgbClr val="CC00CC"/>
                </a:solidFill>
              </a:rPr>
              <a:t>s</a:t>
            </a:r>
            <a:r>
              <a:rPr lang="en-US">
                <a:solidFill>
                  <a:srgbClr val="CC00CC"/>
                </a:solidFill>
              </a:rPr>
              <a:t>)</a:t>
            </a:r>
            <a:r>
              <a:rPr lang="en-US"/>
              <a:t>, </a:t>
            </a:r>
            <a:r>
              <a:rPr lang="en-US" i="1">
                <a:solidFill>
                  <a:srgbClr val="CC00CC"/>
                </a:solidFill>
              </a:rPr>
              <a:t>Result</a:t>
            </a:r>
            <a:r>
              <a:rPr lang="en-US">
                <a:solidFill>
                  <a:srgbClr val="CC00CC"/>
                </a:solidFill>
              </a:rPr>
              <a:t>(</a:t>
            </a:r>
            <a:r>
              <a:rPr lang="en-US" i="1">
                <a:solidFill>
                  <a:srgbClr val="CC00CC"/>
                </a:solidFill>
              </a:rPr>
              <a:t>s,a</a:t>
            </a:r>
            <a:r>
              <a:rPr lang="en-US">
                <a:solidFill>
                  <a:srgbClr val="CC00CC"/>
                </a:solidFill>
              </a:rPr>
              <a:t>)</a:t>
            </a:r>
            <a:r>
              <a:rPr lang="en-US"/>
              <a:t>, </a:t>
            </a:r>
            <a:r>
              <a:rPr lang="en-US" i="1">
                <a:solidFill>
                  <a:srgbClr val="CC00CC"/>
                </a:solidFill>
              </a:rPr>
              <a:t>G</a:t>
            </a:r>
            <a:r>
              <a:rPr lang="en-US">
                <a:solidFill>
                  <a:srgbClr val="CC00CC"/>
                </a:solidFill>
              </a:rPr>
              <a:t>(</a:t>
            </a:r>
            <a:r>
              <a:rPr lang="en-US" i="1">
                <a:solidFill>
                  <a:srgbClr val="CC00CC"/>
                </a:solidFill>
              </a:rPr>
              <a:t>s</a:t>
            </a:r>
            <a:r>
              <a:rPr lang="en-US">
                <a:solidFill>
                  <a:srgbClr val="CC00CC"/>
                </a:solidFill>
              </a:rPr>
              <a:t>)</a:t>
            </a:r>
            <a:r>
              <a:rPr lang="en-US"/>
              <a:t>, </a:t>
            </a:r>
            <a:r>
              <a:rPr lang="en-US" i="1">
                <a:solidFill>
                  <a:srgbClr val="CC00CC"/>
                </a:solidFill>
              </a:rPr>
              <a:t>c</a:t>
            </a:r>
            <a:r>
              <a:rPr lang="en-US">
                <a:solidFill>
                  <a:srgbClr val="CC00CC"/>
                </a:solidFill>
              </a:rPr>
              <a:t>(</a:t>
            </a:r>
            <a:r>
              <a:rPr lang="en-US" i="1">
                <a:solidFill>
                  <a:srgbClr val="CC00CC"/>
                </a:solidFill>
              </a:rPr>
              <a:t>s,a,s</a:t>
            </a:r>
            <a:r>
              <a:rPr lang="en-US" i="1">
                <a:solidFill>
                  <a:srgbClr val="CC00CC"/>
                </a:solidFill>
              </a:rPr>
              <a:t>’</a:t>
            </a:r>
            <a:r>
              <a:rPr lang="en-US">
                <a:solidFill>
                  <a:srgbClr val="CC00CC"/>
                </a:solidFill>
              </a:rPr>
              <a:t>)</a:t>
            </a:r>
            <a:endParaRPr lang="en-US"/>
          </a:p>
          <a:p>
            <a:pPr>
              <a:defRPr/>
            </a:pPr>
            <a:r>
              <a:rPr lang="en-US"/>
              <a:t>Search algorithms find action sequences that reach goal states</a:t>
            </a:r>
            <a:endParaRPr/>
          </a:p>
          <a:p>
            <a:pPr lvl="1">
              <a:defRPr/>
            </a:pPr>
            <a:r>
              <a:rPr lang="en-US"/>
              <a:t>Optimal = minimum-cost</a:t>
            </a:r>
            <a:endParaRPr lang="en-US"/>
          </a:p>
          <a:p>
            <a:pPr marL="457175" lvl="1" indent="0">
              <a:buClr>
                <a:schemeClr val="tx1"/>
              </a:buClr>
              <a:buFont typeface="Wingdings"/>
              <a:buNone/>
              <a:defRPr/>
            </a:pPr>
            <a:endParaRPr/>
          </a:p>
          <a:p>
            <a:pPr>
              <a:defRPr/>
            </a:pPr>
            <a:r>
              <a:rPr lang="en-US"/>
              <a:t>Search algorithm properties:</a:t>
            </a:r>
            <a:endParaRPr/>
          </a:p>
          <a:p>
            <a:pPr lvl="1">
              <a:defRPr/>
            </a:pPr>
            <a:r>
              <a:rPr lang="en-US"/>
              <a:t>Depth-first: incomplete, suboptimal, space-efficient</a:t>
            </a:r>
            <a:endParaRPr/>
          </a:p>
          <a:p>
            <a:pPr lvl="1">
              <a:defRPr/>
            </a:pPr>
            <a:r>
              <a:rPr lang="en-US"/>
              <a:t>Breadth-first: complete, (sub)optimal, space-prohibitive</a:t>
            </a:r>
            <a:endParaRPr/>
          </a:p>
          <a:p>
            <a:pPr lvl="1">
              <a:defRPr/>
            </a:pPr>
            <a:r>
              <a:rPr lang="en-US"/>
              <a:t>Iterative deepening: complete, (sub)optimal, space-efficient</a:t>
            </a:r>
            <a:endParaRPr/>
          </a:p>
          <a:p>
            <a:pPr lvl="1">
              <a:defRPr/>
            </a:pPr>
            <a:r>
              <a:rPr lang="en-US"/>
              <a:t>Uniform-cost: complete, optimal, space-prohibitive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22" name="Rectangle 5" hidden="0"/>
          <p:cNvSpPr>
            <a:spLocks noChangeArrowheads="1" noGrp="1"/>
          </p:cNvSpPr>
          <p:nvPr isPhoto="0" userDrawn="0">
            <p:ph type="ctrTitle" hasCustomPrompt="0"/>
          </p:nvPr>
        </p:nvSpPr>
        <p:spPr bwMode="auto">
          <a:xfrm>
            <a:off x="0" y="279403"/>
            <a:ext cx="12192000" cy="1470025"/>
          </a:xfrm>
        </p:spPr>
        <p:txBody>
          <a:bodyPr/>
          <a:lstStyle/>
          <a:p>
            <a:pPr>
              <a:defRPr/>
            </a:pPr>
            <a:r>
              <a:rPr lang="en-US"/>
              <a:t>CS 370: Artificial Intelligence</a:t>
            </a:r>
            <a:br>
              <a:rPr lang="en-US"/>
            </a:br>
            <a:endParaRPr lang="en-US" sz="3600"/>
          </a:p>
        </p:txBody>
      </p:sp>
      <p:sp>
        <p:nvSpPr>
          <p:cNvPr id="5123" name="Rectangle 6" hidden="0"/>
          <p:cNvSpPr>
            <a:spLocks noChangeArrowheads="1" noGrp="1"/>
          </p:cNvSpPr>
          <p:nvPr isPhoto="0" userDrawn="0">
            <p:ph type="subTitle" idx="1" hasCustomPrompt="0"/>
          </p:nvPr>
        </p:nvSpPr>
        <p:spPr bwMode="auto">
          <a:xfrm>
            <a:off x="0" y="1295400"/>
            <a:ext cx="12192000" cy="1524000"/>
          </a:xfrm>
        </p:spPr>
        <p:txBody>
          <a:bodyPr/>
          <a:lstStyle/>
          <a:p>
            <a:pPr>
              <a:defRPr/>
            </a:pPr>
            <a:r>
              <a:rPr lang="en-US" sz="4300"/>
              <a:t>Informed Search</a:t>
            </a:r>
            <a:endParaRPr/>
          </a:p>
        </p:txBody>
      </p:sp>
      <p:sp>
        <p:nvSpPr>
          <p:cNvPr id="5124" name="Text Box 7" hidden="0"/>
          <p:cNvSpPr txBox="1">
            <a:spLocks noChangeArrowheads="1"/>
          </p:cNvSpPr>
          <p:nvPr isPhoto="0" userDrawn="0"/>
        </p:nvSpPr>
        <p:spPr bwMode="auto">
          <a:xfrm>
            <a:off x="1524000" y="6248403"/>
            <a:ext cx="586739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endParaRPr lang="en-US"/>
          </a:p>
        </p:txBody>
      </p:sp>
      <p:pic>
        <p:nvPicPr>
          <p:cNvPr id="9218" name="Picture 2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  <p:sp>
        <p:nvSpPr>
          <p:cNvPr id="7" name="Text Box 8" hidden="0"/>
          <p:cNvSpPr txBox="1">
            <a:spLocks noChangeArrowheads="1"/>
          </p:cNvSpPr>
          <p:nvPr isPhoto="0" userDrawn="0"/>
        </p:nvSpPr>
        <p:spPr bwMode="auto">
          <a:xfrm>
            <a:off x="0" y="5486400"/>
            <a:ext cx="12194338" cy="708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sz="2400">
                <a:latin typeface="Calibri"/>
                <a:cs typeface="Calibri"/>
              </a:rPr>
              <a:t>Instructor: William DeMeo</a:t>
            </a:r>
            <a:endParaRPr lang="en-US" sz="2400">
              <a:latin typeface="Calibri"/>
              <a:cs typeface="Calibri"/>
            </a:endParaRPr>
          </a:p>
          <a:p>
            <a:pPr algn="ctr">
              <a:spcBef>
                <a:spcPts val="0"/>
              </a:spcBef>
              <a:defRPr/>
            </a:pPr>
            <a:r>
              <a:rPr lang="en-US" sz="1800">
                <a:latin typeface="Calibri"/>
                <a:cs typeface="Calibri"/>
              </a:rPr>
              <a:t>Slides courtesy of Stuart Russell, Dawn Song and ai.berkeley.edu of </a:t>
            </a:r>
            <a:r>
              <a:rPr lang="en-US" sz="1800">
                <a:latin typeface="Calibri"/>
                <a:cs typeface="Calibri"/>
              </a:rPr>
              <a:t>University of California, Berkeley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90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Example: route-finding in Romania</a:t>
            </a:r>
            <a:endParaRPr/>
          </a:p>
        </p:txBody>
      </p:sp>
      <p:grpSp>
        <p:nvGrpSpPr>
          <p:cNvPr id="4" name="Group 3" hidden="0"/>
          <p:cNvGrpSpPr/>
          <p:nvPr isPhoto="0" userDrawn="0"/>
        </p:nvGrpSpPr>
        <p:grpSpPr bwMode="auto">
          <a:xfrm>
            <a:off x="1942150" y="1447800"/>
            <a:ext cx="7834132" cy="4724399"/>
            <a:chOff x="44769" y="1447800"/>
            <a:chExt cx="7834132" cy="4724399"/>
          </a:xfrm>
        </p:grpSpPr>
        <p:pic>
          <p:nvPicPr>
            <p:cNvPr id="9" name="Picture 8" descr="romania-distances.eps" hidden="0"/>
            <p:cNvPicPr>
              <a:picLocks noChangeAspect="1"/>
            </p:cNvPicPr>
            <p:nvPr isPhoto="0" userDrawn="0"/>
          </p:nvPicPr>
          <p:blipFill>
            <a:blip r:embed="rId2"/>
            <a:stretch/>
          </p:blipFill>
          <p:spPr bwMode="auto">
            <a:xfrm>
              <a:off x="44769" y="1447800"/>
              <a:ext cx="7834132" cy="4724399"/>
            </a:xfrm>
            <a:prstGeom prst="rect">
              <a:avLst/>
            </a:prstGeom>
          </p:spPr>
        </p:pic>
        <p:sp>
          <p:nvSpPr>
            <p:cNvPr id="10" name="Oval 9" hidden="0"/>
            <p:cNvSpPr/>
            <p:nvPr isPhoto="0" userDrawn="0"/>
          </p:nvSpPr>
          <p:spPr bwMode="auto">
            <a:xfrm>
              <a:off x="349570" y="2566610"/>
              <a:ext cx="381000" cy="381000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 hidden="0"/>
            <p:cNvSpPr/>
            <p:nvPr isPhoto="0" userDrawn="0"/>
          </p:nvSpPr>
          <p:spPr bwMode="auto">
            <a:xfrm>
              <a:off x="4989301" y="5017105"/>
              <a:ext cx="381000" cy="381000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What we would like to have happen</a:t>
            </a:r>
            <a:endParaRPr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06400" y="1397001"/>
            <a:ext cx="11379200" cy="97061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/>
              <a:t>Guide search </a:t>
            </a:r>
            <a:r>
              <a:rPr lang="en-US" b="1" i="1">
                <a:solidFill>
                  <a:srgbClr val="FF0000"/>
                </a:solidFill>
              </a:rPr>
              <a:t>towards the goal </a:t>
            </a:r>
            <a:r>
              <a:rPr lang="en-US"/>
              <a:t>instead of </a:t>
            </a:r>
            <a:r>
              <a:rPr lang="en-US" b="1" i="1">
                <a:solidFill>
                  <a:srgbClr val="FF0000"/>
                </a:solidFill>
              </a:rPr>
              <a:t>all over the place</a:t>
            </a:r>
            <a:endParaRPr/>
          </a:p>
        </p:txBody>
      </p:sp>
      <p:grpSp>
        <p:nvGrpSpPr>
          <p:cNvPr id="4" name="Group 3" hidden="0"/>
          <p:cNvGrpSpPr/>
          <p:nvPr isPhoto="0" userDrawn="0"/>
        </p:nvGrpSpPr>
        <p:grpSpPr bwMode="auto">
          <a:xfrm>
            <a:off x="7926512" y="2443721"/>
            <a:ext cx="2805113" cy="1771651"/>
            <a:chOff x="8396287" y="1828800"/>
            <a:chExt cx="2805113" cy="1771651"/>
          </a:xfrm>
        </p:grpSpPr>
        <p:sp>
          <p:nvSpPr>
            <p:cNvPr id="5" name="Oval 8" hidden="0"/>
            <p:cNvSpPr>
              <a:spLocks noChangeArrowheads="1"/>
            </p:cNvSpPr>
            <p:nvPr isPhoto="0" userDrawn="0"/>
          </p:nvSpPr>
          <p:spPr bwMode="auto">
            <a:xfrm>
              <a:off x="8396287" y="1828800"/>
              <a:ext cx="1912939" cy="177165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6" name="Oval 4" hidden="0"/>
            <p:cNvSpPr>
              <a:spLocks noChangeArrowheads="1"/>
            </p:cNvSpPr>
            <p:nvPr isPhoto="0" userDrawn="0"/>
          </p:nvSpPr>
          <p:spPr bwMode="auto">
            <a:xfrm>
              <a:off x="9299575" y="2605089"/>
              <a:ext cx="163512" cy="15398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7" name="Text Box 5" hidden="0"/>
            <p:cNvSpPr txBox="1">
              <a:spLocks noChangeArrowheads="1"/>
            </p:cNvSpPr>
            <p:nvPr isPhoto="0" userDrawn="0"/>
          </p:nvSpPr>
          <p:spPr bwMode="auto">
            <a:xfrm>
              <a:off x="8534400" y="2720977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sz="2400">
                  <a:latin typeface="Calibri"/>
                  <a:cs typeface="Calibri"/>
                </a:rPr>
                <a:t>Start</a:t>
              </a:r>
              <a:endParaRPr/>
            </a:p>
          </p:txBody>
        </p:sp>
        <p:sp>
          <p:nvSpPr>
            <p:cNvPr id="8" name="Oval 6" hidden="0"/>
            <p:cNvSpPr>
              <a:spLocks noChangeArrowheads="1"/>
            </p:cNvSpPr>
            <p:nvPr isPhoto="0" userDrawn="0"/>
          </p:nvSpPr>
          <p:spPr bwMode="auto">
            <a:xfrm>
              <a:off x="10226675" y="2627313"/>
              <a:ext cx="163512" cy="15398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9" name="Text Box 7" hidden="0"/>
            <p:cNvSpPr txBox="1">
              <a:spLocks noChangeArrowheads="1"/>
            </p:cNvSpPr>
            <p:nvPr isPhoto="0" userDrawn="0"/>
          </p:nvSpPr>
          <p:spPr bwMode="auto">
            <a:xfrm>
              <a:off x="10287000" y="2744789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sz="2400">
                  <a:latin typeface="Calibri"/>
                  <a:cs typeface="Calibri"/>
                </a:rPr>
                <a:t>Goal</a:t>
              </a:r>
              <a:endParaRPr/>
            </a:p>
          </p:txBody>
        </p:sp>
        <p:sp>
          <p:nvSpPr>
            <p:cNvPr id="10" name="Oval 9" hidden="0"/>
            <p:cNvSpPr>
              <a:spLocks noChangeArrowheads="1"/>
            </p:cNvSpPr>
            <p:nvPr isPhoto="0" userDrawn="0"/>
          </p:nvSpPr>
          <p:spPr bwMode="auto">
            <a:xfrm>
              <a:off x="8931276" y="2263775"/>
              <a:ext cx="869951" cy="86995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</p:grpSp>
      <p:grpSp>
        <p:nvGrpSpPr>
          <p:cNvPr id="11" name="Group 10" hidden="0"/>
          <p:cNvGrpSpPr/>
          <p:nvPr isPhoto="0" userDrawn="0"/>
        </p:nvGrpSpPr>
        <p:grpSpPr bwMode="auto">
          <a:xfrm>
            <a:off x="2794833" y="2864149"/>
            <a:ext cx="2754312" cy="842661"/>
            <a:chOff x="8382000" y="5029202"/>
            <a:chExt cx="2754312" cy="842661"/>
          </a:xfrm>
        </p:grpSpPr>
        <p:sp>
          <p:nvSpPr>
            <p:cNvPr id="12" name="Oval 14" hidden="0"/>
            <p:cNvSpPr>
              <a:spLocks noChangeArrowheads="1"/>
            </p:cNvSpPr>
            <p:nvPr isPhoto="0" userDrawn="0"/>
          </p:nvSpPr>
          <p:spPr bwMode="auto">
            <a:xfrm>
              <a:off x="9005887" y="5029202"/>
              <a:ext cx="1284288" cy="6270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3" name="Oval 10" hidden="0"/>
            <p:cNvSpPr>
              <a:spLocks noChangeArrowheads="1"/>
            </p:cNvSpPr>
            <p:nvPr isPhoto="0" userDrawn="0"/>
          </p:nvSpPr>
          <p:spPr bwMode="auto">
            <a:xfrm>
              <a:off x="9234488" y="5270501"/>
              <a:ext cx="163513" cy="15398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4" name="Text Box 11" hidden="0"/>
            <p:cNvSpPr txBox="1">
              <a:spLocks noChangeArrowheads="1"/>
            </p:cNvSpPr>
            <p:nvPr isPhoto="0" userDrawn="0"/>
          </p:nvSpPr>
          <p:spPr bwMode="auto">
            <a:xfrm>
              <a:off x="8382000" y="5410200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sz="2400">
                  <a:latin typeface="Calibri"/>
                  <a:cs typeface="Calibri"/>
                </a:rPr>
                <a:t>Start</a:t>
              </a:r>
              <a:endParaRPr/>
            </a:p>
          </p:txBody>
        </p:sp>
        <p:sp>
          <p:nvSpPr>
            <p:cNvPr id="15" name="Oval 12" hidden="0"/>
            <p:cNvSpPr>
              <a:spLocks noChangeArrowheads="1"/>
            </p:cNvSpPr>
            <p:nvPr isPhoto="0" userDrawn="0"/>
          </p:nvSpPr>
          <p:spPr bwMode="auto">
            <a:xfrm>
              <a:off x="10213975" y="5257801"/>
              <a:ext cx="163512" cy="15398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6" name="Text Box 13" hidden="0"/>
            <p:cNvSpPr txBox="1">
              <a:spLocks noChangeArrowheads="1"/>
            </p:cNvSpPr>
            <p:nvPr isPhoto="0" userDrawn="0"/>
          </p:nvSpPr>
          <p:spPr bwMode="auto">
            <a:xfrm>
              <a:off x="10221912" y="5405737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sz="2400">
                  <a:latin typeface="Calibri"/>
                  <a:cs typeface="Calibri"/>
                </a:rPr>
                <a:t>Goal</a:t>
              </a:r>
              <a:endParaRPr/>
            </a:p>
          </p:txBody>
        </p:sp>
        <p:sp>
          <p:nvSpPr>
            <p:cNvPr id="17" name="Oval 15" hidden="0"/>
            <p:cNvSpPr>
              <a:spLocks noChangeArrowheads="1"/>
            </p:cNvSpPr>
            <p:nvPr isPhoto="0" userDrawn="0"/>
          </p:nvSpPr>
          <p:spPr bwMode="auto">
            <a:xfrm>
              <a:off x="9126537" y="5105400"/>
              <a:ext cx="869951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</p:grpSp>
      <p:sp>
        <p:nvSpPr>
          <p:cNvPr id="18" name="TextBox 17" hidden="0"/>
          <p:cNvSpPr txBox="1"/>
          <p:nvPr isPhoto="0" userDrawn="0"/>
        </p:nvSpPr>
        <p:spPr bwMode="auto">
          <a:xfrm>
            <a:off x="7602615" y="4962717"/>
            <a:ext cx="2458271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3600">
                <a:latin typeface="Calibri"/>
                <a:cs typeface="Calibri"/>
              </a:rPr>
              <a:t>Uninformed</a:t>
            </a:r>
            <a:endParaRPr/>
          </a:p>
        </p:txBody>
      </p:sp>
      <p:sp>
        <p:nvSpPr>
          <p:cNvPr id="19" name="TextBox 18" hidden="0"/>
          <p:cNvSpPr txBox="1"/>
          <p:nvPr isPhoto="0" userDrawn="0"/>
        </p:nvSpPr>
        <p:spPr bwMode="auto">
          <a:xfrm>
            <a:off x="2809834" y="4917989"/>
            <a:ext cx="1929881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3600">
                <a:latin typeface="Calibri"/>
                <a:cs typeface="Calibri"/>
              </a:rPr>
              <a:t>Informed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123" name="Picture 3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A* Search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</a:t>
            </a:r>
            <a:r>
              <a:rPr lang="en-US" baseline="30000"/>
              <a:t>*</a:t>
            </a:r>
            <a:r>
              <a:rPr lang="en-US"/>
              <a:t>: the core idea</a:t>
            </a:r>
            <a:endParaRPr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0" y="1397001"/>
            <a:ext cx="12192000" cy="4729164"/>
          </a:xfrm>
        </p:spPr>
        <p:txBody>
          <a:bodyPr/>
          <a:lstStyle/>
          <a:p>
            <a:pPr>
              <a:defRPr/>
            </a:pPr>
            <a:r>
              <a:rPr lang="en-US"/>
              <a:t>Expand a node </a:t>
            </a:r>
            <a:r>
              <a:rPr lang="en-US" i="1">
                <a:solidFill>
                  <a:srgbClr val="D303CA"/>
                </a:solidFill>
              </a:rPr>
              <a:t>n</a:t>
            </a:r>
            <a:r>
              <a:rPr lang="en-US"/>
              <a:t> most likely to be on an optimal path</a:t>
            </a:r>
            <a:endParaRPr/>
          </a:p>
          <a:p>
            <a:pPr>
              <a:defRPr/>
            </a:pPr>
            <a:r>
              <a:rPr lang="en-US"/>
              <a:t>Expand a node </a:t>
            </a:r>
            <a:r>
              <a:rPr lang="en-US" i="1">
                <a:solidFill>
                  <a:srgbClr val="D303CA"/>
                </a:solidFill>
              </a:rPr>
              <a:t>n</a:t>
            </a:r>
            <a:r>
              <a:rPr lang="en-US"/>
              <a:t> </a:t>
            </a:r>
            <a:r>
              <a:rPr lang="en-US"/>
              <a:t>s.t.</a:t>
            </a:r>
            <a:r>
              <a:rPr lang="en-US"/>
              <a:t> the cost of the best solution through </a:t>
            </a:r>
            <a:r>
              <a:rPr lang="en-US" i="1">
                <a:solidFill>
                  <a:srgbClr val="D303CA"/>
                </a:solidFill>
              </a:rPr>
              <a:t>n</a:t>
            </a:r>
            <a:r>
              <a:rPr lang="en-US"/>
              <a:t> is optimal</a:t>
            </a:r>
            <a:endParaRPr/>
          </a:p>
          <a:p>
            <a:pPr>
              <a:defRPr/>
            </a:pPr>
            <a:r>
              <a:rPr lang="en-US"/>
              <a:t>Expand a node </a:t>
            </a:r>
            <a:r>
              <a:rPr lang="en-US" i="1">
                <a:solidFill>
                  <a:srgbClr val="D303CA"/>
                </a:solidFill>
              </a:rPr>
              <a:t>n</a:t>
            </a:r>
            <a:r>
              <a:rPr lang="en-US"/>
              <a:t> with lowest value of </a:t>
            </a:r>
            <a:r>
              <a:rPr lang="en-US" i="1">
                <a:solidFill>
                  <a:srgbClr val="D303CA"/>
                </a:solidFill>
              </a:rPr>
              <a:t>g</a:t>
            </a:r>
            <a:r>
              <a:rPr lang="en-US">
                <a:solidFill>
                  <a:srgbClr val="D303CA"/>
                </a:solidFill>
              </a:rPr>
              <a:t>(</a:t>
            </a:r>
            <a:r>
              <a:rPr lang="en-US" i="1">
                <a:solidFill>
                  <a:srgbClr val="D303CA"/>
                </a:solidFill>
              </a:rPr>
              <a:t>n</a:t>
            </a:r>
            <a:r>
              <a:rPr lang="en-US">
                <a:solidFill>
                  <a:srgbClr val="D303CA"/>
                </a:solidFill>
              </a:rPr>
              <a:t>) + </a:t>
            </a:r>
            <a:r>
              <a:rPr lang="en-US" i="1">
                <a:solidFill>
                  <a:srgbClr val="D303CA"/>
                </a:solidFill>
              </a:rPr>
              <a:t>h</a:t>
            </a:r>
            <a:r>
              <a:rPr lang="en-US" baseline="30000">
                <a:solidFill>
                  <a:srgbClr val="D303CA"/>
                </a:solidFill>
              </a:rPr>
              <a:t>*</a:t>
            </a:r>
            <a:r>
              <a:rPr lang="en-US">
                <a:solidFill>
                  <a:srgbClr val="D303CA"/>
                </a:solidFill>
              </a:rPr>
              <a:t>(</a:t>
            </a:r>
            <a:r>
              <a:rPr lang="en-US" i="1">
                <a:solidFill>
                  <a:srgbClr val="D303CA"/>
                </a:solidFill>
              </a:rPr>
              <a:t>n</a:t>
            </a:r>
            <a:r>
              <a:rPr lang="en-US">
                <a:solidFill>
                  <a:srgbClr val="D303CA"/>
                </a:solidFill>
              </a:rPr>
              <a:t>)</a:t>
            </a:r>
            <a:endParaRPr/>
          </a:p>
          <a:p>
            <a:pPr lvl="1">
              <a:defRPr/>
            </a:pPr>
            <a:r>
              <a:rPr lang="en-US">
                <a:solidFill>
                  <a:srgbClr val="D303CA"/>
                </a:solidFill>
              </a:rPr>
              <a:t> </a:t>
            </a:r>
            <a:r>
              <a:rPr lang="en-US" i="1">
                <a:solidFill>
                  <a:srgbClr val="D303CA"/>
                </a:solidFill>
              </a:rPr>
              <a:t>g</a:t>
            </a:r>
            <a:r>
              <a:rPr lang="en-US">
                <a:solidFill>
                  <a:srgbClr val="D303CA"/>
                </a:solidFill>
              </a:rPr>
              <a:t>(</a:t>
            </a:r>
            <a:r>
              <a:rPr lang="en-US" i="1">
                <a:solidFill>
                  <a:srgbClr val="D303CA"/>
                </a:solidFill>
              </a:rPr>
              <a:t>n</a:t>
            </a:r>
            <a:r>
              <a:rPr lang="en-US">
                <a:solidFill>
                  <a:srgbClr val="D303CA"/>
                </a:solidFill>
              </a:rPr>
              <a:t>) </a:t>
            </a:r>
            <a:r>
              <a:rPr lang="en-US"/>
              <a:t>is the cost from root to </a:t>
            </a:r>
            <a:r>
              <a:rPr lang="en-US" i="1">
                <a:solidFill>
                  <a:srgbClr val="D303CA"/>
                </a:solidFill>
              </a:rPr>
              <a:t>n</a:t>
            </a:r>
            <a:endParaRPr lang="en-US"/>
          </a:p>
          <a:p>
            <a:pPr lvl="1">
              <a:defRPr/>
            </a:pPr>
            <a:r>
              <a:rPr lang="en-US"/>
              <a:t> </a:t>
            </a:r>
            <a:r>
              <a:rPr lang="en-US" i="1">
                <a:solidFill>
                  <a:srgbClr val="D303CA"/>
                </a:solidFill>
              </a:rPr>
              <a:t>h</a:t>
            </a:r>
            <a:r>
              <a:rPr lang="en-US" baseline="30000">
                <a:solidFill>
                  <a:srgbClr val="D303CA"/>
                </a:solidFill>
              </a:rPr>
              <a:t>*</a:t>
            </a:r>
            <a:r>
              <a:rPr lang="en-US">
                <a:solidFill>
                  <a:srgbClr val="D303CA"/>
                </a:solidFill>
              </a:rPr>
              <a:t>(</a:t>
            </a:r>
            <a:r>
              <a:rPr lang="en-US" i="1">
                <a:solidFill>
                  <a:srgbClr val="D303CA"/>
                </a:solidFill>
              </a:rPr>
              <a:t>n</a:t>
            </a:r>
            <a:r>
              <a:rPr lang="en-US">
                <a:solidFill>
                  <a:srgbClr val="D303CA"/>
                </a:solidFill>
              </a:rPr>
              <a:t>)</a:t>
            </a:r>
            <a:r>
              <a:rPr lang="en-US"/>
              <a:t> is the optimal cost from </a:t>
            </a:r>
            <a:r>
              <a:rPr lang="en-US" i="1">
                <a:solidFill>
                  <a:srgbClr val="D303CA"/>
                </a:solidFill>
              </a:rPr>
              <a:t>n</a:t>
            </a:r>
            <a:r>
              <a:rPr lang="en-US"/>
              <a:t> to the closest goal </a:t>
            </a:r>
            <a:endParaRPr lang="en-US"/>
          </a:p>
          <a:p>
            <a:pPr marL="457175" lvl="1" indent="0">
              <a:buClr>
                <a:schemeClr val="tx1"/>
              </a:buClr>
              <a:buFont typeface="Wingdings"/>
              <a:buNone/>
              <a:defRPr/>
            </a:pPr>
            <a:endParaRPr lang="en-US"/>
          </a:p>
          <a:p>
            <a:pPr>
              <a:defRPr/>
            </a:pPr>
            <a:r>
              <a:rPr lang="en-US" sz="2800"/>
              <a:t>We seldom know </a:t>
            </a:r>
            <a:r>
              <a:rPr lang="en-US" sz="2800" i="1">
                <a:solidFill>
                  <a:srgbClr val="D303CA"/>
                </a:solidFill>
              </a:rPr>
              <a:t>h</a:t>
            </a:r>
            <a:r>
              <a:rPr lang="en-US" sz="2800" baseline="30000">
                <a:solidFill>
                  <a:srgbClr val="D303CA"/>
                </a:solidFill>
              </a:rPr>
              <a:t>*</a:t>
            </a:r>
            <a:r>
              <a:rPr lang="en-US" sz="2800">
                <a:solidFill>
                  <a:srgbClr val="D303CA"/>
                </a:solidFill>
              </a:rPr>
              <a:t>(</a:t>
            </a:r>
            <a:r>
              <a:rPr lang="en-US" sz="2800" i="1">
                <a:solidFill>
                  <a:srgbClr val="D303CA"/>
                </a:solidFill>
              </a:rPr>
              <a:t>n</a:t>
            </a:r>
            <a:r>
              <a:rPr lang="en-US" sz="2800">
                <a:solidFill>
                  <a:srgbClr val="D303CA"/>
                </a:solidFill>
              </a:rPr>
              <a:t>) </a:t>
            </a:r>
            <a:r>
              <a:rPr lang="en-US" sz="2800"/>
              <a:t>but might have an heuristic approximation to </a:t>
            </a:r>
            <a:r>
              <a:rPr lang="en-US" sz="2800" i="1">
                <a:solidFill>
                  <a:srgbClr val="D303CA"/>
                </a:solidFill>
              </a:rPr>
              <a:t>h</a:t>
            </a:r>
            <a:r>
              <a:rPr lang="en-US" sz="2800">
                <a:solidFill>
                  <a:srgbClr val="D303CA"/>
                </a:solidFill>
              </a:rPr>
              <a:t>(</a:t>
            </a:r>
            <a:r>
              <a:rPr lang="en-US" sz="2800" i="1">
                <a:solidFill>
                  <a:srgbClr val="D303CA"/>
                </a:solidFill>
              </a:rPr>
              <a:t>n</a:t>
            </a:r>
            <a:r>
              <a:rPr lang="en-US" sz="2800">
                <a:solidFill>
                  <a:srgbClr val="D303CA"/>
                </a:solidFill>
              </a:rPr>
              <a:t>)</a:t>
            </a:r>
            <a:endParaRPr/>
          </a:p>
          <a:p>
            <a:pPr>
              <a:defRPr/>
            </a:pPr>
            <a:r>
              <a:rPr lang="en-US"/>
              <a:t>A</a:t>
            </a:r>
            <a:r>
              <a:rPr lang="en-US" baseline="30000"/>
              <a:t>*</a:t>
            </a:r>
            <a:r>
              <a:rPr lang="en-US"/>
              <a:t> = tree search with priority queue ordered by </a:t>
            </a:r>
            <a:r>
              <a:rPr lang="en-US" i="1">
                <a:solidFill>
                  <a:srgbClr val="D303CA"/>
                </a:solidFill>
              </a:rPr>
              <a:t>f</a:t>
            </a:r>
            <a:r>
              <a:rPr lang="en-US">
                <a:solidFill>
                  <a:srgbClr val="D303CA"/>
                </a:solidFill>
              </a:rPr>
              <a:t>(</a:t>
            </a:r>
            <a:r>
              <a:rPr lang="en-US" i="1">
                <a:solidFill>
                  <a:srgbClr val="D303CA"/>
                </a:solidFill>
              </a:rPr>
              <a:t>n</a:t>
            </a:r>
            <a:r>
              <a:rPr lang="en-US">
                <a:solidFill>
                  <a:srgbClr val="D303CA"/>
                </a:solidFill>
              </a:rPr>
              <a:t>)</a:t>
            </a:r>
            <a:r>
              <a:rPr lang="en-US" i="1">
                <a:solidFill>
                  <a:srgbClr val="D303CA"/>
                </a:solidFill>
              </a:rPr>
              <a:t> = g</a:t>
            </a:r>
            <a:r>
              <a:rPr lang="en-US">
                <a:solidFill>
                  <a:srgbClr val="D303CA"/>
                </a:solidFill>
              </a:rPr>
              <a:t>(</a:t>
            </a:r>
            <a:r>
              <a:rPr lang="en-US" i="1">
                <a:solidFill>
                  <a:srgbClr val="D303CA"/>
                </a:solidFill>
              </a:rPr>
              <a:t>n</a:t>
            </a:r>
            <a:r>
              <a:rPr lang="en-US">
                <a:solidFill>
                  <a:srgbClr val="D303CA"/>
                </a:solidFill>
              </a:rPr>
              <a:t>) + </a:t>
            </a:r>
            <a:r>
              <a:rPr lang="en-US" i="1">
                <a:solidFill>
                  <a:srgbClr val="D303CA"/>
                </a:solidFill>
              </a:rPr>
              <a:t>h</a:t>
            </a:r>
            <a:r>
              <a:rPr lang="en-US">
                <a:solidFill>
                  <a:srgbClr val="D303CA"/>
                </a:solidFill>
              </a:rPr>
              <a:t>(</a:t>
            </a:r>
            <a:r>
              <a:rPr lang="en-US" i="1">
                <a:solidFill>
                  <a:srgbClr val="D303CA"/>
                </a:solidFill>
              </a:rPr>
              <a:t>n</a:t>
            </a:r>
            <a:r>
              <a:rPr lang="en-US">
                <a:solidFill>
                  <a:srgbClr val="D303CA"/>
                </a:solidFill>
              </a:rPr>
              <a:t>) </a:t>
            </a:r>
            <a:endParaRPr lang="en-US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90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Example: route-finding in Romania</a:t>
            </a:r>
            <a:endParaRPr/>
          </a:p>
        </p:txBody>
      </p:sp>
      <p:grpSp>
        <p:nvGrpSpPr>
          <p:cNvPr id="4" name="Group 3" hidden="0"/>
          <p:cNvGrpSpPr/>
          <p:nvPr isPhoto="0" userDrawn="0"/>
        </p:nvGrpSpPr>
        <p:grpSpPr bwMode="auto">
          <a:xfrm>
            <a:off x="44769" y="1447800"/>
            <a:ext cx="7834132" cy="4724399"/>
            <a:chOff x="44769" y="1447800"/>
            <a:chExt cx="7834132" cy="4724399"/>
          </a:xfrm>
        </p:grpSpPr>
        <p:pic>
          <p:nvPicPr>
            <p:cNvPr id="9" name="Picture 8" descr="romania-distances.eps" hidden="0"/>
            <p:cNvPicPr>
              <a:picLocks noChangeAspect="1"/>
            </p:cNvPicPr>
            <p:nvPr isPhoto="0" userDrawn="0"/>
          </p:nvPicPr>
          <p:blipFill>
            <a:blip r:embed="rId2"/>
            <a:stretch/>
          </p:blipFill>
          <p:spPr bwMode="auto">
            <a:xfrm>
              <a:off x="44769" y="1447800"/>
              <a:ext cx="7834132" cy="4724399"/>
            </a:xfrm>
            <a:prstGeom prst="rect">
              <a:avLst/>
            </a:prstGeom>
          </p:spPr>
        </p:pic>
        <p:sp>
          <p:nvSpPr>
            <p:cNvPr id="10" name="Oval 9" hidden="0"/>
            <p:cNvSpPr/>
            <p:nvPr isPhoto="0" userDrawn="0"/>
          </p:nvSpPr>
          <p:spPr bwMode="auto">
            <a:xfrm>
              <a:off x="349570" y="2566610"/>
              <a:ext cx="381000" cy="381000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 hidden="0"/>
            <p:cNvSpPr/>
            <p:nvPr isPhoto="0" userDrawn="0"/>
          </p:nvSpPr>
          <p:spPr bwMode="auto">
            <a:xfrm>
              <a:off x="4989301" y="5017105"/>
              <a:ext cx="381000" cy="381000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" name="Group 2" hidden="0"/>
          <p:cNvGrpSpPr/>
          <p:nvPr isPhoto="0" userDrawn="0"/>
        </p:nvGrpSpPr>
        <p:grpSpPr bwMode="auto">
          <a:xfrm>
            <a:off x="7446255" y="1226841"/>
            <a:ext cx="4745745" cy="3213512"/>
            <a:chOff x="7446255" y="2195421"/>
            <a:chExt cx="4745745" cy="3213512"/>
          </a:xfrm>
        </p:grpSpPr>
        <p:pic>
          <p:nvPicPr>
            <p:cNvPr id="2" name="Picture 1" hidden="0"/>
            <p:cNvPicPr>
              <a:picLocks noChangeAspect="1"/>
            </p:cNvPicPr>
            <p:nvPr isPhoto="0" userDrawn="0"/>
          </p:nvPicPr>
          <p:blipFill>
            <a:blip r:embed="rId3"/>
            <a:stretch/>
          </p:blipFill>
          <p:spPr bwMode="auto">
            <a:xfrm>
              <a:off x="7446255" y="2441923"/>
              <a:ext cx="4745745" cy="2121109"/>
            </a:xfrm>
            <a:prstGeom prst="rect">
              <a:avLst/>
            </a:prstGeom>
          </p:spPr>
        </p:pic>
        <p:sp>
          <p:nvSpPr>
            <p:cNvPr id="12294" name="Text Box 6" hidden="0"/>
            <p:cNvSpPr txBox="1">
              <a:spLocks noChangeArrowheads="1"/>
            </p:cNvSpPr>
            <p:nvPr isPhoto="0" userDrawn="0"/>
          </p:nvSpPr>
          <p:spPr bwMode="auto">
            <a:xfrm>
              <a:off x="7446255" y="5039603"/>
              <a:ext cx="4700975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i="1">
                  <a:solidFill>
                    <a:srgbClr val="D303CA"/>
                  </a:solidFill>
                </a:rPr>
                <a:t>h</a:t>
              </a:r>
              <a:r>
                <a:rPr lang="en-US">
                  <a:solidFill>
                    <a:srgbClr val="D303CA"/>
                  </a:solidFill>
                </a:rPr>
                <a:t>(</a:t>
              </a:r>
              <a:r>
                <a:rPr lang="en-US" i="1">
                  <a:solidFill>
                    <a:srgbClr val="D303CA"/>
                  </a:solidFill>
                </a:rPr>
                <a:t>n</a:t>
              </a:r>
              <a:r>
                <a:rPr lang="en-US">
                  <a:solidFill>
                    <a:srgbClr val="D303CA"/>
                  </a:solidFill>
                </a:rPr>
                <a:t>)</a:t>
              </a:r>
              <a:r>
                <a:rPr lang="en-US">
                  <a:solidFill>
                    <a:srgbClr val="C00000"/>
                  </a:solidFill>
                </a:rPr>
                <a:t> </a:t>
              </a:r>
              <a:r>
                <a:rPr lang="en-US">
                  <a:solidFill>
                    <a:srgbClr val="002060"/>
                  </a:solidFill>
                </a:rPr>
                <a:t>= straight-line distance to Bucharest</a:t>
              </a:r>
              <a:endParaRPr/>
            </a:p>
          </p:txBody>
        </p:sp>
        <p:sp>
          <p:nvSpPr>
            <p:cNvPr id="7" name="Rounded Rectangle 6" hidden="0"/>
            <p:cNvSpPr/>
            <p:nvPr isPhoto="0" userDrawn="0"/>
          </p:nvSpPr>
          <p:spPr bwMode="auto">
            <a:xfrm>
              <a:off x="7448125" y="2195421"/>
              <a:ext cx="4743875" cy="2625896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5602" name="Picture 2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Depth-First Search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770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Example: pathing in Pacman</a:t>
            </a:r>
            <a:endParaRPr/>
          </a:p>
        </p:txBody>
      </p:sp>
      <p:pic>
        <p:nvPicPr>
          <p:cNvPr id="32771" name="Picture 2" descr="Z:\Shared with PC\smallMaze.png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 hidden="0"/>
          <p:cNvSpPr txBox="1">
            <a:spLocks noChangeArrowheads="1"/>
          </p:cNvSpPr>
          <p:nvPr isPhoto="0" userDrawn="0"/>
        </p:nvSpPr>
        <p:spPr bwMode="auto">
          <a:xfrm>
            <a:off x="457200" y="1219200"/>
            <a:ext cx="7543800" cy="2015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ts val="0"/>
              </a:spcBef>
              <a:buClr>
                <a:schemeClr val="accent2"/>
              </a:buClr>
              <a:buFont typeface="Wingdings"/>
              <a:buChar char="§"/>
              <a:defRPr/>
            </a:pPr>
            <a:r>
              <a:rPr lang="en-US" sz="2400" i="1">
                <a:solidFill>
                  <a:srgbClr val="D303CA"/>
                </a:solidFill>
                <a:latin typeface="+mn-lt"/>
              </a:rPr>
              <a:t>h</a:t>
            </a:r>
            <a:r>
              <a:rPr lang="en-US" sz="2400">
                <a:solidFill>
                  <a:srgbClr val="D303CA"/>
                </a:solidFill>
                <a:latin typeface="+mn-lt"/>
              </a:rPr>
              <a:t>(</a:t>
            </a:r>
            <a:r>
              <a:rPr lang="en-US" sz="2400" i="1">
                <a:solidFill>
                  <a:srgbClr val="D303CA"/>
                </a:solidFill>
                <a:latin typeface="+mn-lt"/>
              </a:rPr>
              <a:t>n</a:t>
            </a:r>
            <a:r>
              <a:rPr lang="en-US" sz="2400">
                <a:solidFill>
                  <a:srgbClr val="D303CA"/>
                </a:solidFill>
                <a:latin typeface="+mn-lt"/>
              </a:rPr>
              <a:t>) </a:t>
            </a:r>
            <a:r>
              <a:rPr lang="en-US" sz="2400">
                <a:solidFill>
                  <a:schemeClr val="accent4"/>
                </a:solidFill>
                <a:latin typeface="+mn-lt"/>
              </a:rPr>
              <a:t>=</a:t>
            </a:r>
            <a:r>
              <a:rPr lang="en-US" sz="2400">
                <a:solidFill>
                  <a:srgbClr val="D303CA"/>
                </a:solidFill>
                <a:latin typeface="+mn-lt"/>
              </a:rPr>
              <a:t> </a:t>
            </a:r>
            <a:r>
              <a:rPr lang="en-US" sz="2400">
                <a:latin typeface="+mn-lt"/>
              </a:rPr>
              <a:t>Manhattan distance </a:t>
            </a:r>
            <a:r>
              <a:rPr lang="en-US" sz="2400">
                <a:solidFill>
                  <a:schemeClr val="accent4"/>
                </a:solidFill>
                <a:latin typeface="+mn-lt"/>
              </a:rPr>
              <a:t>= </a:t>
            </a:r>
            <a:r>
              <a:rPr lang="en-US" sz="2400">
                <a:solidFill>
                  <a:srgbClr val="D303CA"/>
                </a:solidFill>
                <a:latin typeface="+mn-lt"/>
              </a:rPr>
              <a:t>|</a:t>
            </a:r>
            <a:r>
              <a:rPr lang="en-US" sz="2400" b="1">
                <a:solidFill>
                  <a:srgbClr val="D303CA"/>
                </a:solidFill>
                <a:latin typeface="+mn-lt"/>
              </a:rPr>
              <a:t></a:t>
            </a:r>
            <a:r>
              <a:rPr lang="en-US" sz="2400" i="1">
                <a:solidFill>
                  <a:srgbClr val="D303CA"/>
                </a:solidFill>
                <a:latin typeface="+mn-lt"/>
              </a:rPr>
              <a:t>x</a:t>
            </a:r>
            <a:r>
              <a:rPr lang="en-US" sz="2400">
                <a:solidFill>
                  <a:srgbClr val="D303CA"/>
                </a:solidFill>
                <a:latin typeface="+mn-lt"/>
              </a:rPr>
              <a:t>| + |</a:t>
            </a:r>
            <a:r>
              <a:rPr lang="en-US" sz="2400" b="1">
                <a:solidFill>
                  <a:srgbClr val="D303CA"/>
                </a:solidFill>
                <a:latin typeface="+mn-lt"/>
              </a:rPr>
              <a:t></a:t>
            </a:r>
            <a:r>
              <a:rPr lang="en-US" sz="2400" i="1">
                <a:solidFill>
                  <a:srgbClr val="D303CA"/>
                </a:solidFill>
                <a:latin typeface="+mn-lt"/>
              </a:rPr>
              <a:t>y</a:t>
            </a:r>
            <a:r>
              <a:rPr lang="en-US" sz="2400">
                <a:solidFill>
                  <a:srgbClr val="D303CA"/>
                </a:solidFill>
                <a:latin typeface="+mn-lt"/>
              </a:rPr>
              <a:t>|</a:t>
            </a:r>
            <a:r>
              <a:rPr lang="en-US" sz="2400">
                <a:solidFill>
                  <a:srgbClr val="D303CA"/>
                </a:solidFill>
                <a:latin typeface="+mn-lt"/>
              </a:rPr>
              <a:t> </a:t>
            </a:r>
            <a:endParaRPr/>
          </a:p>
          <a:p>
            <a:pPr marL="342866" indent="-342866">
              <a:spcBef>
                <a:spcPts val="0"/>
              </a:spcBef>
              <a:buClr>
                <a:schemeClr val="accent2"/>
              </a:buClr>
              <a:buFont typeface="Wingdings"/>
              <a:buChar char="§"/>
              <a:defRPr/>
            </a:pPr>
            <a:r>
              <a:rPr lang="en-US" sz="2400">
                <a:latin typeface="+mn-lt"/>
              </a:rPr>
              <a:t>Is Manhattan better than straight-line distance?</a:t>
            </a:r>
            <a:endParaRPr/>
          </a:p>
        </p:txBody>
      </p:sp>
      <p:grpSp>
        <p:nvGrpSpPr>
          <p:cNvPr id="2" name="Group 18" hidden="0"/>
          <p:cNvGrpSpPr/>
          <p:nvPr isPhoto="0" userDrawn="0"/>
        </p:nvGrpSpPr>
        <p:grpSpPr bwMode="auto">
          <a:xfrm>
            <a:off x="903293" y="4078286"/>
            <a:ext cx="3025774" cy="1924051"/>
            <a:chOff x="1573306" y="4155142"/>
            <a:chExt cx="3025588" cy="1922929"/>
          </a:xfrm>
        </p:grpSpPr>
        <p:sp>
          <p:nvSpPr>
            <p:cNvPr id="13" name="Freeform 12" hidden="0"/>
            <p:cNvSpPr/>
            <p:nvPr isPhoto="0" userDrawn="0"/>
          </p:nvSpPr>
          <p:spPr bwMode="auto"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 fill="norm" stroke="1" extrusionOk="0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 hidden="0"/>
            <p:cNvSpPr txBox="1">
              <a:spLocks noChangeArrowheads="1"/>
            </p:cNvSpPr>
            <p:nvPr isPhoto="0" userDrawn="0"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>
                  <a:solidFill>
                    <a:srgbClr val="C00000"/>
                  </a:solidFill>
                </a:rPr>
                <a:t>10</a:t>
              </a:r>
              <a:endParaRPr/>
            </a:p>
          </p:txBody>
        </p:sp>
        <p:sp>
          <p:nvSpPr>
            <p:cNvPr id="32779" name="TextBox 16" hidden="0"/>
            <p:cNvSpPr txBox="1">
              <a:spLocks noChangeArrowheads="1"/>
            </p:cNvSpPr>
            <p:nvPr isPhoto="0" userDrawn="0"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>
                  <a:solidFill>
                    <a:srgbClr val="C00000"/>
                  </a:solidFill>
                </a:rPr>
                <a:t>5</a:t>
              </a:r>
              <a:endParaRPr/>
            </a:p>
          </p:txBody>
        </p:sp>
      </p:grpSp>
      <p:grpSp>
        <p:nvGrpSpPr>
          <p:cNvPr id="3" name="Group 19" hidden="0"/>
          <p:cNvGrpSpPr/>
          <p:nvPr isPhoto="0" userDrawn="0"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 hidden="0"/>
            <p:cNvCxnSpPr>
              <a:cxnSpLocks/>
            </p:cNvCxnSpPr>
            <p:nvPr isPhoto="0" userDrawn="0"/>
          </p:nvCxnSpPr>
          <p:spPr bwMode="auto"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 hidden="0"/>
            <p:cNvSpPr txBox="1">
              <a:spLocks noChangeArrowheads="1"/>
            </p:cNvSpPr>
            <p:nvPr isPhoto="0" userDrawn="0"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>
                  <a:solidFill>
                    <a:srgbClr val="C00000"/>
                  </a:solidFill>
                </a:rPr>
                <a:t>11.2</a:t>
              </a:r>
              <a:endParaRPr/>
            </a:p>
          </p:txBody>
        </p:sp>
      </p:grpSp>
      <p:pic>
        <p:nvPicPr>
          <p:cNvPr id="31748" name="Picture 4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 hidden="0"/>
          <p:cNvPicPr>
            <a:picLocks noChangeAspect="1" noChangeArrowheads="1"/>
          </p:cNvPicPr>
          <p:nvPr isPhoto="0" userDrawn="0"/>
        </p:nvPicPr>
        <p:blipFill>
          <a:blip r:embed="rId4"/>
          <a:stretch/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86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000">
                <a:latin typeface="Calibri"/>
                <a:cs typeface="Calibri"/>
              </a:rPr>
              <a:t>Is A* Optimal?</a:t>
            </a:r>
            <a:endParaRPr/>
          </a:p>
        </p:txBody>
      </p:sp>
      <p:sp>
        <p:nvSpPr>
          <p:cNvPr id="803856" name="Rectangle 16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2209800" y="5181599"/>
            <a:ext cx="9575800" cy="944565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  <a:defRPr/>
            </a:pPr>
            <a:r>
              <a:rPr lang="en-US" sz="2800">
                <a:latin typeface="Calibri"/>
                <a:cs typeface="Calibri"/>
              </a:rPr>
              <a:t>What went wrong?</a:t>
            </a:r>
            <a:endParaRPr/>
          </a:p>
          <a:p>
            <a:pPr>
              <a:lnSpc>
                <a:spcPct val="90000"/>
              </a:lnSpc>
              <a:defRPr/>
            </a:pPr>
            <a:r>
              <a:rPr lang="en-US" sz="2800" b="1" i="1">
                <a:solidFill>
                  <a:srgbClr val="FF0000"/>
                </a:solidFill>
                <a:latin typeface="Calibri"/>
                <a:cs typeface="Calibri"/>
              </a:rPr>
              <a:t>Actual</a:t>
            </a:r>
            <a:r>
              <a:rPr lang="en-US" sz="2800">
                <a:latin typeface="Calibri"/>
                <a:cs typeface="Calibri"/>
              </a:rPr>
              <a:t> bad solution cost &lt; </a:t>
            </a:r>
            <a:r>
              <a:rPr lang="en-US" sz="2800" b="1" i="1">
                <a:solidFill>
                  <a:srgbClr val="FF0000"/>
                </a:solidFill>
                <a:latin typeface="Calibri"/>
                <a:cs typeface="Calibri"/>
              </a:rPr>
              <a:t>estimated</a:t>
            </a:r>
            <a:r>
              <a:rPr lang="en-US" sz="2800">
                <a:latin typeface="Calibri"/>
                <a:cs typeface="Calibri"/>
              </a:rPr>
              <a:t> good solution cost</a:t>
            </a:r>
            <a:endParaRPr/>
          </a:p>
          <a:p>
            <a:pPr>
              <a:lnSpc>
                <a:spcPct val="90000"/>
              </a:lnSpc>
              <a:defRPr/>
            </a:pPr>
            <a:r>
              <a:rPr lang="en-US" sz="2800">
                <a:latin typeface="Calibri"/>
                <a:cs typeface="Calibri"/>
              </a:rPr>
              <a:t>We need estimates to be less than actual costs!</a:t>
            </a:r>
            <a:endParaRPr/>
          </a:p>
        </p:txBody>
      </p:sp>
      <p:sp>
        <p:nvSpPr>
          <p:cNvPr id="16387" name="AutoShape 3" hidden="0"/>
          <p:cNvSpPr>
            <a:spLocks noChangeArrowheads="1"/>
          </p:cNvSpPr>
          <p:nvPr isPhoto="0" userDrawn="0"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en-US" sz="2800" b="1">
                <a:latin typeface="Calibri"/>
                <a:cs typeface="Calibri"/>
              </a:rPr>
              <a:t>A</a:t>
            </a:r>
            <a:endParaRPr/>
          </a:p>
        </p:txBody>
      </p:sp>
      <p:sp>
        <p:nvSpPr>
          <p:cNvPr id="16388" name="AutoShape 4" hidden="0"/>
          <p:cNvSpPr>
            <a:spLocks noChangeArrowheads="1"/>
          </p:cNvSpPr>
          <p:nvPr isPhoto="0" userDrawn="0"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en-US" sz="2800" b="1">
                <a:latin typeface="Calibri"/>
                <a:cs typeface="Calibri"/>
              </a:rPr>
              <a:t>G</a:t>
            </a:r>
            <a:endParaRPr/>
          </a:p>
        </p:txBody>
      </p:sp>
      <p:sp>
        <p:nvSpPr>
          <p:cNvPr id="16389" name="AutoShape 5" hidden="0"/>
          <p:cNvSpPr>
            <a:spLocks noChangeArrowheads="1"/>
          </p:cNvSpPr>
          <p:nvPr isPhoto="0" userDrawn="0"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en-US" sz="2800" b="1">
                <a:latin typeface="Calibri"/>
                <a:cs typeface="Calibri"/>
              </a:rPr>
              <a:t>S</a:t>
            </a:r>
            <a:endParaRPr/>
          </a:p>
        </p:txBody>
      </p:sp>
      <p:sp>
        <p:nvSpPr>
          <p:cNvPr id="16391" name="Text Box 7" hidden="0"/>
          <p:cNvSpPr txBox="1">
            <a:spLocks noChangeArrowheads="1"/>
          </p:cNvSpPr>
          <p:nvPr isPhoto="0" userDrawn="0"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2800" b="1">
                <a:latin typeface="Calibri"/>
                <a:cs typeface="Calibri"/>
              </a:rPr>
              <a:t>1</a:t>
            </a:r>
            <a:endParaRPr/>
          </a:p>
        </p:txBody>
      </p:sp>
      <p:sp>
        <p:nvSpPr>
          <p:cNvPr id="16392" name="Text Box 8" hidden="0"/>
          <p:cNvSpPr txBox="1">
            <a:spLocks noChangeArrowheads="1"/>
          </p:cNvSpPr>
          <p:nvPr isPhoto="0" userDrawn="0"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2800" b="1">
                <a:latin typeface="Calibri"/>
                <a:cs typeface="Calibri"/>
              </a:rPr>
              <a:t>3</a:t>
            </a:r>
            <a:endParaRPr/>
          </a:p>
        </p:txBody>
      </p:sp>
      <p:sp>
        <p:nvSpPr>
          <p:cNvPr id="16393" name="Text Box 9" hidden="0"/>
          <p:cNvSpPr txBox="1">
            <a:spLocks noChangeArrowheads="1"/>
          </p:cNvSpPr>
          <p:nvPr isPhoto="0" userDrawn="0"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2000" b="1" i="1">
                <a:solidFill>
                  <a:srgbClr val="C00000"/>
                </a:solidFill>
                <a:latin typeface="Calibri"/>
                <a:cs typeface="Calibri"/>
              </a:rPr>
              <a:t>h = 6</a:t>
            </a:r>
            <a:endParaRPr/>
          </a:p>
        </p:txBody>
      </p:sp>
      <p:sp>
        <p:nvSpPr>
          <p:cNvPr id="16394" name="Text Box 10" hidden="0"/>
          <p:cNvSpPr txBox="1">
            <a:spLocks noChangeArrowheads="1"/>
          </p:cNvSpPr>
          <p:nvPr isPhoto="0" userDrawn="0"/>
        </p:nvSpPr>
        <p:spPr bwMode="auto">
          <a:xfrm>
            <a:off x="9448799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2000" b="1" i="1">
                <a:solidFill>
                  <a:srgbClr val="C00000"/>
                </a:solidFill>
                <a:latin typeface="Calibri"/>
                <a:cs typeface="Calibri"/>
              </a:rPr>
              <a:t>h = 0</a:t>
            </a:r>
            <a:endParaRPr/>
          </a:p>
        </p:txBody>
      </p:sp>
      <p:sp>
        <p:nvSpPr>
          <p:cNvPr id="16396" name="Text Box 12" hidden="0"/>
          <p:cNvSpPr txBox="1">
            <a:spLocks noChangeArrowheads="1"/>
          </p:cNvSpPr>
          <p:nvPr isPhoto="0" userDrawn="0"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sz="2800" b="1">
                <a:latin typeface="Calibri"/>
                <a:cs typeface="Calibri"/>
              </a:rPr>
              <a:t>5</a:t>
            </a:r>
            <a:endParaRPr/>
          </a:p>
        </p:txBody>
      </p:sp>
      <p:sp>
        <p:nvSpPr>
          <p:cNvPr id="16398" name="Text Box 15" hidden="0"/>
          <p:cNvSpPr txBox="1">
            <a:spLocks noChangeArrowheads="1"/>
          </p:cNvSpPr>
          <p:nvPr isPhoto="0" userDrawn="0"/>
        </p:nvSpPr>
        <p:spPr bwMode="auto">
          <a:xfrm>
            <a:off x="3505199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2000" b="1" i="1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lang="en-US" sz="2000" b="1">
                <a:solidFill>
                  <a:srgbClr val="C00000"/>
                </a:solidFill>
                <a:latin typeface="Calibri"/>
                <a:cs typeface="Calibri"/>
              </a:rPr>
              <a:t> = </a:t>
            </a:r>
            <a:r>
              <a:rPr lang="en-US" sz="2000" b="1" i="1">
                <a:solidFill>
                  <a:srgbClr val="C00000"/>
                </a:solidFill>
                <a:latin typeface="Calibri"/>
                <a:cs typeface="Calibri"/>
              </a:rPr>
              <a:t>7</a:t>
            </a:r>
            <a:endParaRPr/>
          </a:p>
        </p:txBody>
      </p:sp>
      <p:cxnSp>
        <p:nvCxnSpPr>
          <p:cNvPr id="26" name="Curved Connector 25" hidden="0"/>
          <p:cNvCxnSpPr>
            <a:cxnSpLocks/>
            <a:stCxn id="16389" idx="2"/>
            <a:endCxn id="16388" idx="2"/>
          </p:cNvCxnSpPr>
          <p:nvPr isPhoto="0" userDrawn="0"/>
        </p:nvCxnSpPr>
        <p:spPr bwMode="auto">
          <a:xfrm rot="16199998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 hidden="0"/>
          <p:cNvCxnSpPr>
            <a:cxnSpLocks/>
            <a:stCxn id="16389" idx="0"/>
            <a:endCxn id="16387" idx="1"/>
          </p:cNvCxnSpPr>
          <p:nvPr isPhoto="0" userDrawn="0"/>
        </p:nvCxnSpPr>
        <p:spPr bwMode="auto"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 hidden="0"/>
          <p:cNvCxnSpPr>
            <a:cxnSpLocks/>
            <a:stCxn id="16387" idx="3"/>
            <a:endCxn id="16388" idx="0"/>
          </p:cNvCxnSpPr>
          <p:nvPr isPhoto="0" userDrawn="0"/>
        </p:nvCxnSpPr>
        <p:spPr bwMode="auto"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Admissible Heuristics</a:t>
            </a:r>
            <a:endParaRPr/>
          </a:p>
        </p:txBody>
      </p:sp>
      <p:pic>
        <p:nvPicPr>
          <p:cNvPr id="5" name="Picture 2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2896543" y="1219379"/>
            <a:ext cx="6398913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10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Admissible Heuristics</a:t>
            </a:r>
            <a:endParaRPr/>
          </a:p>
        </p:txBody>
      </p:sp>
      <p:sp>
        <p:nvSpPr>
          <p:cNvPr id="16387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457200" y="1219200"/>
            <a:ext cx="11277600" cy="5170170"/>
          </a:xfrm>
        </p:spPr>
        <p:txBody>
          <a:bodyPr/>
          <a:lstStyle/>
          <a:p>
            <a:pPr>
              <a:defRPr/>
            </a:pPr>
            <a:r>
              <a:rPr lang="en-US"/>
              <a:t>A heuristic </a:t>
            </a:r>
            <a:r>
              <a:rPr lang="en-US" i="1">
                <a:solidFill>
                  <a:srgbClr val="C00000"/>
                </a:solidFill>
                <a:latin typeface="Times New Roman"/>
                <a:cs typeface="Times New Roman"/>
              </a:rPr>
              <a:t>h</a:t>
            </a:r>
            <a:r>
              <a:rPr lang="en-US"/>
              <a:t> is </a:t>
            </a:r>
            <a:r>
              <a:rPr lang="en-US" i="1">
                <a:solidFill>
                  <a:srgbClr val="C00000"/>
                </a:solidFill>
              </a:rPr>
              <a:t>admissible</a:t>
            </a:r>
            <a:r>
              <a:rPr lang="en-US" i="1"/>
              <a:t> </a:t>
            </a:r>
            <a:r>
              <a:rPr lang="en-US"/>
              <a:t>(optimistic) if:</a:t>
            </a:r>
            <a:endParaRPr/>
          </a:p>
          <a:p>
            <a:pPr marL="457176" lvl="1" indent="0">
              <a:buNone/>
              <a:defRPr/>
            </a:pPr>
            <a:r>
              <a:rPr lang="en-US"/>
              <a:t>       </a:t>
            </a:r>
            <a:r>
              <a:rPr lang="en-US" sz="3600">
                <a:solidFill>
                  <a:srgbClr val="D303CA"/>
                </a:solidFill>
              </a:rPr>
              <a:t>0 </a:t>
            </a:r>
            <a:r>
              <a:rPr lang="en-US" sz="3600">
                <a:solidFill>
                  <a:srgbClr val="D303CA"/>
                </a:solidFill>
              </a:rPr>
              <a:t></a:t>
            </a:r>
            <a:r>
              <a:rPr lang="en-US" sz="3600">
                <a:solidFill>
                  <a:srgbClr val="D303CA"/>
                </a:solidFill>
              </a:rPr>
              <a:t> </a:t>
            </a:r>
            <a:r>
              <a:rPr lang="en-US" sz="3600" i="1">
                <a:solidFill>
                  <a:srgbClr val="D303CA"/>
                </a:solidFill>
              </a:rPr>
              <a:t>h</a:t>
            </a:r>
            <a:r>
              <a:rPr lang="en-US" sz="3600">
                <a:solidFill>
                  <a:srgbClr val="D303CA"/>
                </a:solidFill>
              </a:rPr>
              <a:t>(</a:t>
            </a:r>
            <a:r>
              <a:rPr lang="en-US" sz="3600" i="1">
                <a:solidFill>
                  <a:srgbClr val="D303CA"/>
                </a:solidFill>
              </a:rPr>
              <a:t>n</a:t>
            </a:r>
            <a:r>
              <a:rPr lang="en-US" sz="3600">
                <a:solidFill>
                  <a:srgbClr val="D303CA"/>
                </a:solidFill>
              </a:rPr>
              <a:t>) </a:t>
            </a:r>
            <a:r>
              <a:rPr lang="en-US" sz="3600">
                <a:solidFill>
                  <a:srgbClr val="D303CA"/>
                </a:solidFill>
              </a:rPr>
              <a:t></a:t>
            </a:r>
            <a:r>
              <a:rPr lang="en-US" sz="3600">
                <a:solidFill>
                  <a:srgbClr val="D303CA"/>
                </a:solidFill>
              </a:rPr>
              <a:t> </a:t>
            </a:r>
            <a:r>
              <a:rPr lang="en-US" sz="3600" i="1">
                <a:solidFill>
                  <a:srgbClr val="D303CA"/>
                </a:solidFill>
              </a:rPr>
              <a:t>h</a:t>
            </a:r>
            <a:r>
              <a:rPr lang="en-US" sz="3600">
                <a:solidFill>
                  <a:srgbClr val="D303CA"/>
                </a:solidFill>
              </a:rPr>
              <a:t>*(</a:t>
            </a:r>
            <a:r>
              <a:rPr lang="en-US" sz="3600" i="1">
                <a:solidFill>
                  <a:srgbClr val="D303CA"/>
                </a:solidFill>
              </a:rPr>
              <a:t>n</a:t>
            </a:r>
            <a:r>
              <a:rPr lang="en-US" sz="3600">
                <a:solidFill>
                  <a:srgbClr val="D303CA"/>
                </a:solidFill>
              </a:rPr>
              <a:t>) </a:t>
            </a:r>
            <a:endParaRPr/>
          </a:p>
          <a:p>
            <a:pPr>
              <a:buNone/>
              <a:defRPr/>
            </a:pPr>
            <a:r>
              <a:rPr lang="en-US"/>
              <a:t>	where </a:t>
            </a:r>
            <a:r>
              <a:rPr lang="en-US" i="1">
                <a:solidFill>
                  <a:srgbClr val="D303CA"/>
                </a:solidFill>
              </a:rPr>
              <a:t>h</a:t>
            </a:r>
            <a:r>
              <a:rPr lang="en-US">
                <a:solidFill>
                  <a:srgbClr val="D303CA"/>
                </a:solidFill>
              </a:rPr>
              <a:t>*(</a:t>
            </a:r>
            <a:r>
              <a:rPr lang="en-US" i="1">
                <a:solidFill>
                  <a:srgbClr val="D303CA"/>
                </a:solidFill>
              </a:rPr>
              <a:t>n</a:t>
            </a:r>
            <a:r>
              <a:rPr lang="en-US">
                <a:solidFill>
                  <a:srgbClr val="D303CA"/>
                </a:solidFill>
              </a:rPr>
              <a:t>) </a:t>
            </a:r>
            <a:r>
              <a:rPr lang="en-US"/>
              <a:t> is the true cost to a nearest goal</a:t>
            </a:r>
            <a:endParaRPr/>
          </a:p>
          <a:p>
            <a:pPr>
              <a:buFont typeface="Wingdings"/>
              <a:buNone/>
              <a:defRPr/>
            </a:pPr>
            <a:endParaRPr lang="en-US" sz="1600"/>
          </a:p>
          <a:p>
            <a:pPr>
              <a:defRPr/>
            </a:pPr>
            <a:r>
              <a:rPr lang="en-US"/>
              <a:t>Example: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Finding good, cheap admissible heuristics is the key to success</a:t>
            </a:r>
            <a:endParaRPr/>
          </a:p>
        </p:txBody>
      </p:sp>
      <p:grpSp>
        <p:nvGrpSpPr>
          <p:cNvPr id="3" name="Group 21" hidden="0"/>
          <p:cNvGrpSpPr/>
          <p:nvPr isPhoto="0" userDrawn="0"/>
        </p:nvGrpSpPr>
        <p:grpSpPr bwMode="auto">
          <a:xfrm>
            <a:off x="3314701" y="3425392"/>
            <a:ext cx="3554573" cy="1733983"/>
            <a:chOff x="4724399" y="4114800"/>
            <a:chExt cx="2663541" cy="1197700"/>
          </a:xfrm>
        </p:grpSpPr>
        <p:pic>
          <p:nvPicPr>
            <p:cNvPr id="17416" name="Picture 2" descr="Z:\Shared with PC\smallMaze.png" hidden="0"/>
            <p:cNvPicPr>
              <a:picLocks noChangeAspect="1" noChangeArrowheads="1"/>
            </p:cNvPicPr>
            <p:nvPr isPhoto="0" userDrawn="0"/>
          </p:nvPicPr>
          <p:blipFill>
            <a:blip r:embed="rId2"/>
            <a:stretch/>
          </p:blipFill>
          <p:spPr bwMode="auto">
            <a:xfrm>
              <a:off x="4724399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 hidden="0"/>
            <p:cNvCxnSpPr>
              <a:cxnSpLocks/>
            </p:cNvCxnSpPr>
            <p:nvPr isPhoto="0" userDrawn="0"/>
          </p:nvCxnSpPr>
          <p:spPr bwMode="auto">
            <a:xfrm flipH="1" flipV="1">
              <a:off x="4893525" y="4524740"/>
              <a:ext cx="1162645" cy="1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 hidden="0"/>
            <p:cNvSpPr txBox="1">
              <a:spLocks noChangeArrowheads="1"/>
            </p:cNvSpPr>
            <p:nvPr isPhoto="0" userDrawn="0"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b="1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  <a:endParaRPr/>
            </a:p>
          </p:txBody>
        </p:sp>
        <p:cxnSp>
          <p:nvCxnSpPr>
            <p:cNvPr id="18" name="Straight Arrow Connector 17" hidden="0"/>
            <p:cNvCxnSpPr>
              <a:cxnSpLocks/>
            </p:cNvCxnSpPr>
            <p:nvPr isPhoto="0" userDrawn="0"/>
          </p:nvCxnSpPr>
          <p:spPr bwMode="auto">
            <a:xfrm rot="5400000">
              <a:off x="4589334" y="4822000"/>
              <a:ext cx="609969" cy="1587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35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Optimality of A* Tree Search</a:t>
            </a:r>
            <a:endParaRPr/>
          </a:p>
        </p:txBody>
      </p:sp>
      <p:pic>
        <p:nvPicPr>
          <p:cNvPr id="27" name="Picture 1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35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Optimality of A* Tree Search</a:t>
            </a:r>
            <a:endParaRPr/>
          </a:p>
        </p:txBody>
      </p:sp>
      <p:sp>
        <p:nvSpPr>
          <p:cNvPr id="18447" name="Content Placeholder 19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753423" y="1447800"/>
            <a:ext cx="5647217" cy="4525963"/>
          </a:xfrm>
        </p:spPr>
        <p:txBody>
          <a:bodyPr/>
          <a:lstStyle/>
          <a:p>
            <a:pPr>
              <a:buFont typeface="Wingdings"/>
              <a:buNone/>
              <a:defRPr/>
            </a:pPr>
            <a:r>
              <a:rPr lang="en-US" sz="2400">
                <a:latin typeface="Calibri"/>
                <a:cs typeface="Calibri"/>
              </a:rPr>
              <a:t>Assume:</a:t>
            </a:r>
            <a:endParaRPr/>
          </a:p>
          <a:p>
            <a:pPr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latin typeface="Calibri"/>
                <a:cs typeface="Calibri"/>
              </a:rPr>
              <a:t> is an optimal goal node</a:t>
            </a:r>
            <a:endParaRPr/>
          </a:p>
          <a:p>
            <a:pPr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r>
              <a:rPr lang="en-US" sz="2400">
                <a:latin typeface="Calibri"/>
                <a:cs typeface="Calibri"/>
              </a:rPr>
              <a:t> is a suboptimal goal node</a:t>
            </a:r>
            <a:endParaRPr/>
          </a:p>
          <a:p>
            <a:pPr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h</a:t>
            </a:r>
            <a:r>
              <a:rPr lang="en-US" sz="2400">
                <a:latin typeface="Calibri"/>
                <a:cs typeface="Calibri"/>
              </a:rPr>
              <a:t> is admissible</a:t>
            </a:r>
            <a:endParaRPr/>
          </a:p>
          <a:p>
            <a:pPr>
              <a:lnSpc>
                <a:spcPct val="150000"/>
              </a:lnSpc>
              <a:defRPr/>
            </a:pPr>
            <a:endParaRPr lang="en-US" sz="120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  <a:defRPr/>
            </a:pPr>
            <a:r>
              <a:rPr lang="en-US" sz="2400">
                <a:latin typeface="Calibri"/>
                <a:cs typeface="Calibri"/>
              </a:rPr>
              <a:t>Claim:</a:t>
            </a:r>
            <a:endParaRPr/>
          </a:p>
          <a:p>
            <a:pPr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latin typeface="Calibri"/>
                <a:cs typeface="Calibri"/>
              </a:rPr>
              <a:t> will be chosen for expansion before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endParaRPr/>
          </a:p>
        </p:txBody>
      </p:sp>
      <p:sp>
        <p:nvSpPr>
          <p:cNvPr id="17" name="Freeform 12" hidden="0"/>
          <p:cNvSpPr/>
          <p:nvPr isPhoto="0" userDrawn="0"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 fill="norm" stroke="1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8" name="Oval 13" hidden="0"/>
          <p:cNvSpPr>
            <a:spLocks noChangeArrowheads="1"/>
          </p:cNvSpPr>
          <p:nvPr isPhoto="0" userDrawn="0"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9" name="Oval 14" hidden="0"/>
          <p:cNvSpPr>
            <a:spLocks noChangeArrowheads="1"/>
          </p:cNvSpPr>
          <p:nvPr isPhoto="0" userDrawn="0"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 hidden="0"/>
          <p:cNvSpPr txBox="1">
            <a:spLocks noChangeArrowheads="1"/>
          </p:cNvSpPr>
          <p:nvPr isPhoto="0" userDrawn="0"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latin typeface="Calibri"/>
                <a:cs typeface="Calibri"/>
              </a:rPr>
              <a:t>…</a:t>
            </a:r>
            <a:endParaRPr/>
          </a:p>
        </p:txBody>
      </p:sp>
      <p:sp>
        <p:nvSpPr>
          <p:cNvPr id="21" name="Oval 16" hidden="0"/>
          <p:cNvSpPr>
            <a:spLocks noChangeArrowheads="1"/>
          </p:cNvSpPr>
          <p:nvPr isPhoto="0" userDrawn="0"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2" name="Oval 17" hidden="0"/>
          <p:cNvSpPr>
            <a:spLocks noChangeArrowheads="1"/>
          </p:cNvSpPr>
          <p:nvPr isPhoto="0" userDrawn="0"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3" name="Oval 21" hidden="0"/>
          <p:cNvSpPr>
            <a:spLocks noChangeArrowheads="1"/>
          </p:cNvSpPr>
          <p:nvPr isPhoto="0" userDrawn="0"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" name="TextBox 1" hidden="0"/>
          <p:cNvSpPr txBox="1"/>
          <p:nvPr isPhoto="0" userDrawn="0"/>
        </p:nvSpPr>
        <p:spPr bwMode="auto">
          <a:xfrm>
            <a:off x="7350317" y="3348414"/>
            <a:ext cx="4371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endParaRPr/>
          </a:p>
        </p:txBody>
      </p:sp>
      <p:sp>
        <p:nvSpPr>
          <p:cNvPr id="14" name="TextBox 13" hidden="0"/>
          <p:cNvSpPr txBox="1"/>
          <p:nvPr isPhoto="0" userDrawn="0"/>
        </p:nvSpPr>
        <p:spPr bwMode="auto">
          <a:xfrm>
            <a:off x="10254274" y="3654765"/>
            <a:ext cx="42652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 hidden="0"/>
          <p:cNvSpPr/>
          <p:nvPr isPhoto="0" userDrawn="0"/>
        </p:nvSpPr>
        <p:spPr bwMode="auto">
          <a:xfrm>
            <a:off x="5410200" y="4572000"/>
            <a:ext cx="6553200" cy="1905000"/>
          </a:xfrm>
          <a:prstGeom prst="wedgeRoundRectCallout">
            <a:avLst>
              <a:gd name="adj1" fmla="val -51811"/>
              <a:gd name="adj2" fmla="val -8830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Optimality of A* Tree Search: Blocking</a:t>
            </a:r>
            <a:endParaRPr/>
          </a:p>
        </p:txBody>
      </p:sp>
      <p:sp>
        <p:nvSpPr>
          <p:cNvPr id="782339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457200" y="1417637"/>
            <a:ext cx="5530438" cy="4525963"/>
          </a:xfrm>
        </p:spPr>
        <p:txBody>
          <a:bodyPr/>
          <a:lstStyle/>
          <a:p>
            <a:pPr>
              <a:buFont typeface="Wingdings"/>
              <a:buNone/>
              <a:defRPr/>
            </a:pPr>
            <a:r>
              <a:rPr lang="en-US" sz="2400">
                <a:latin typeface="Calibri"/>
                <a:cs typeface="Calibri"/>
              </a:rPr>
              <a:t>Proof:</a:t>
            </a:r>
            <a:endParaRPr/>
          </a:p>
          <a:p>
            <a:pPr>
              <a:defRPr/>
            </a:pPr>
            <a:r>
              <a:rPr lang="en-US" sz="2400">
                <a:latin typeface="Calibri"/>
                <a:cs typeface="Calibri"/>
              </a:rPr>
              <a:t>Imagine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r>
              <a:rPr lang="en-US" sz="2400">
                <a:latin typeface="Calibri"/>
                <a:cs typeface="Calibri"/>
              </a:rPr>
              <a:t> is on the frontier</a:t>
            </a:r>
            <a:endParaRPr/>
          </a:p>
          <a:p>
            <a:pPr>
              <a:defRPr/>
            </a:pPr>
            <a:r>
              <a:rPr lang="en-US" sz="2400">
                <a:latin typeface="Calibri"/>
                <a:cs typeface="Calibri"/>
              </a:rPr>
              <a:t>Some ancestor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400">
                <a:latin typeface="Calibri"/>
                <a:cs typeface="Calibri"/>
              </a:rPr>
              <a:t> of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latin typeface="Calibri"/>
                <a:cs typeface="Calibri"/>
              </a:rPr>
              <a:t> is on the frontier, too (maybe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latin typeface="Calibri"/>
                <a:cs typeface="Calibri"/>
              </a:rPr>
              <a:t> itself!)</a:t>
            </a:r>
            <a:endParaRPr/>
          </a:p>
          <a:p>
            <a:pPr>
              <a:defRPr/>
            </a:pPr>
            <a:r>
              <a:rPr lang="en-US" sz="2400">
                <a:latin typeface="Calibri"/>
                <a:cs typeface="Calibri"/>
              </a:rPr>
              <a:t>Claim: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400">
                <a:latin typeface="Calibri"/>
                <a:cs typeface="Calibri"/>
              </a:rPr>
              <a:t> will be expanded before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endParaRPr/>
          </a:p>
          <a:p>
            <a:pPr marL="914376" lvl="1" indent="-457200">
              <a:buFont typeface="+mj-lt"/>
              <a:buAutoNum type="arabicPeriod"/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) </a:t>
            </a:r>
            <a:r>
              <a:rPr lang="en-US" sz="2400">
                <a:solidFill>
                  <a:srgbClr val="D303CA"/>
                </a:solidFill>
              </a:rPr>
              <a:t>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)</a:t>
            </a:r>
            <a:endParaRPr/>
          </a:p>
        </p:txBody>
      </p:sp>
      <p:sp>
        <p:nvSpPr>
          <p:cNvPr id="21" name="TextBox 20" hidden="0"/>
          <p:cNvSpPr txBox="1"/>
          <p:nvPr isPhoto="0" userDrawn="0"/>
        </p:nvSpPr>
        <p:spPr bwMode="auto">
          <a:xfrm>
            <a:off x="5657050" y="4822578"/>
            <a:ext cx="653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) = 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g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) + 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h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)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              </a:t>
            </a:r>
            <a:r>
              <a:rPr lang="en-US" sz="2600">
                <a:latin typeface="Calibri"/>
                <a:cs typeface="Calibri"/>
              </a:rPr>
              <a:t>Definition of </a:t>
            </a:r>
            <a:r>
              <a:rPr lang="en-US" sz="26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600">
                <a:latin typeface="Calibri"/>
                <a:cs typeface="Calibri"/>
              </a:rPr>
              <a:t>-cost</a:t>
            </a:r>
            <a:endParaRPr/>
          </a:p>
        </p:txBody>
      </p:sp>
      <p:sp>
        <p:nvSpPr>
          <p:cNvPr id="24" name="TextBox 23" hidden="0"/>
          <p:cNvSpPr txBox="1"/>
          <p:nvPr isPhoto="0" userDrawn="0"/>
        </p:nvSpPr>
        <p:spPr bwMode="auto">
          <a:xfrm>
            <a:off x="5657050" y="5284243"/>
            <a:ext cx="653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) </a:t>
            </a:r>
            <a:r>
              <a:rPr lang="en-US" sz="2800">
                <a:solidFill>
                  <a:srgbClr val="D303CA"/>
                </a:solidFill>
              </a:rPr>
              <a:t>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 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g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)                         </a:t>
            </a:r>
            <a:r>
              <a:rPr lang="en-US" sz="2600">
                <a:latin typeface="Calibri"/>
                <a:cs typeface="Calibri"/>
              </a:rPr>
              <a:t>Admissibility of </a:t>
            </a:r>
            <a:r>
              <a:rPr lang="en-US" sz="2600" i="1">
                <a:solidFill>
                  <a:srgbClr val="D303CA"/>
                </a:solidFill>
                <a:latin typeface="Calibri"/>
                <a:cs typeface="Calibri"/>
              </a:rPr>
              <a:t>h</a:t>
            </a:r>
            <a:endParaRPr/>
          </a:p>
        </p:txBody>
      </p:sp>
      <p:sp>
        <p:nvSpPr>
          <p:cNvPr id="27" name="Freeform 34" hidden="0"/>
          <p:cNvSpPr/>
          <p:nvPr isPhoto="0" userDrawn="0"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 fill="norm" stroke="1" extrusionOk="0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 hidden="0"/>
          <p:cNvSpPr/>
          <p:nvPr isPhoto="0" userDrawn="0"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 fill="norm" stroke="1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2" name="Oval 13" hidden="0"/>
          <p:cNvSpPr>
            <a:spLocks noChangeArrowheads="1"/>
          </p:cNvSpPr>
          <p:nvPr isPhoto="0" userDrawn="0"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5" name="Oval 14" hidden="0"/>
          <p:cNvSpPr>
            <a:spLocks noChangeArrowheads="1"/>
          </p:cNvSpPr>
          <p:nvPr isPhoto="0" userDrawn="0"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 hidden="0"/>
          <p:cNvSpPr txBox="1">
            <a:spLocks noChangeArrowheads="1"/>
          </p:cNvSpPr>
          <p:nvPr isPhoto="0" userDrawn="0"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latin typeface="Calibri"/>
                <a:cs typeface="Calibri"/>
              </a:rPr>
              <a:t>…</a:t>
            </a:r>
            <a:endParaRPr/>
          </a:p>
        </p:txBody>
      </p:sp>
      <p:sp>
        <p:nvSpPr>
          <p:cNvPr id="37" name="Oval 16" hidden="0"/>
          <p:cNvSpPr>
            <a:spLocks noChangeArrowheads="1"/>
          </p:cNvSpPr>
          <p:nvPr isPhoto="0" userDrawn="0"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8" name="Oval 17" hidden="0"/>
          <p:cNvSpPr>
            <a:spLocks noChangeArrowheads="1"/>
          </p:cNvSpPr>
          <p:nvPr isPhoto="0" userDrawn="0"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9" name="Oval 21" hidden="0"/>
          <p:cNvSpPr>
            <a:spLocks noChangeArrowheads="1"/>
          </p:cNvSpPr>
          <p:nvPr isPhoto="0" userDrawn="0"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6" name="Oval 45" hidden="0"/>
          <p:cNvSpPr/>
          <p:nvPr isPhoto="0" userDrawn="0"/>
        </p:nvSpPr>
        <p:spPr bwMode="auto">
          <a:xfrm rot="1799998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8" name="TextBox 47" hidden="0"/>
          <p:cNvSpPr txBox="1"/>
          <p:nvPr isPhoto="0" userDrawn="0"/>
        </p:nvSpPr>
        <p:spPr bwMode="auto">
          <a:xfrm>
            <a:off x="5657050" y="5741443"/>
            <a:ext cx="653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g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) = 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)                         </a:t>
            </a:r>
            <a:r>
              <a:rPr lang="en-US" sz="2600" i="1">
                <a:solidFill>
                  <a:srgbClr val="D303CA"/>
                </a:solidFill>
                <a:latin typeface="Calibri"/>
                <a:cs typeface="Calibri"/>
              </a:rPr>
              <a:t>h</a:t>
            </a:r>
            <a:r>
              <a:rPr lang="en-US" sz="2600">
                <a:solidFill>
                  <a:srgbClr val="D303CA"/>
                </a:solidFill>
                <a:latin typeface="Calibri"/>
                <a:cs typeface="Calibri"/>
              </a:rPr>
              <a:t> = 0 </a:t>
            </a:r>
            <a:r>
              <a:rPr lang="en-US" sz="2600">
                <a:latin typeface="Calibri"/>
                <a:cs typeface="Calibri"/>
              </a:rPr>
              <a:t>at a goal</a:t>
            </a:r>
            <a:endParaRPr/>
          </a:p>
        </p:txBody>
      </p:sp>
      <p:sp>
        <p:nvSpPr>
          <p:cNvPr id="30" name="TextBox 29" hidden="0"/>
          <p:cNvSpPr txBox="1"/>
          <p:nvPr isPhoto="0" userDrawn="0"/>
        </p:nvSpPr>
        <p:spPr bwMode="auto">
          <a:xfrm>
            <a:off x="7350317" y="3078998"/>
            <a:ext cx="4371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endParaRPr/>
          </a:p>
        </p:txBody>
      </p:sp>
      <p:sp>
        <p:nvSpPr>
          <p:cNvPr id="31" name="TextBox 30" hidden="0"/>
          <p:cNvSpPr txBox="1"/>
          <p:nvPr isPhoto="0" userDrawn="0"/>
        </p:nvSpPr>
        <p:spPr bwMode="auto">
          <a:xfrm>
            <a:off x="10254274" y="3385349"/>
            <a:ext cx="42652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endParaRPr/>
          </a:p>
        </p:txBody>
      </p:sp>
      <p:grpSp>
        <p:nvGrpSpPr>
          <p:cNvPr id="3" name="Group 2" hidden="0"/>
          <p:cNvGrpSpPr/>
          <p:nvPr isPhoto="0" userDrawn="0"/>
        </p:nvGrpSpPr>
        <p:grpSpPr bwMode="auto">
          <a:xfrm>
            <a:off x="7772105" y="2365418"/>
            <a:ext cx="492259" cy="461663"/>
            <a:chOff x="7772105" y="2365418"/>
            <a:chExt cx="492259" cy="461663"/>
          </a:xfrm>
        </p:grpSpPr>
        <p:sp>
          <p:nvSpPr>
            <p:cNvPr id="40" name="Oval 27" hidden="0"/>
            <p:cNvSpPr>
              <a:spLocks noChangeArrowheads="1"/>
            </p:cNvSpPr>
            <p:nvPr isPhoto="0" userDrawn="0"/>
          </p:nvSpPr>
          <p:spPr bwMode="auto">
            <a:xfrm>
              <a:off x="8084976" y="2570162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3" name="TextBox 32" hidden="0"/>
            <p:cNvSpPr txBox="1"/>
            <p:nvPr isPhoto="0" userDrawn="0"/>
          </p:nvSpPr>
          <p:spPr bwMode="auto">
            <a:xfrm>
              <a:off x="7772105" y="2365418"/>
              <a:ext cx="41736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pPr>
                <a:defRPr/>
              </a:pPr>
              <a:r>
                <a:rPr lang="en-US" sz="2400" i="1">
                  <a:solidFill>
                    <a:srgbClr val="D303CA"/>
                  </a:solidFill>
                  <a:latin typeface="Calibri"/>
                  <a:cs typeface="Calibri"/>
                </a:rPr>
                <a:t>n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59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Optimality of A* Tree Search: Blocking</a:t>
            </a:r>
            <a:endParaRPr/>
          </a:p>
        </p:txBody>
      </p:sp>
      <p:sp>
        <p:nvSpPr>
          <p:cNvPr id="782339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457200" y="1417637"/>
            <a:ext cx="5550598" cy="4525963"/>
          </a:xfrm>
        </p:spPr>
        <p:txBody>
          <a:bodyPr/>
          <a:lstStyle/>
          <a:p>
            <a:pPr>
              <a:buFont typeface="Wingdings"/>
              <a:buNone/>
              <a:defRPr/>
            </a:pPr>
            <a:r>
              <a:rPr lang="en-US" sz="2400">
                <a:latin typeface="Calibri"/>
                <a:cs typeface="Calibri"/>
              </a:rPr>
              <a:t>Proof:</a:t>
            </a:r>
            <a:endParaRPr/>
          </a:p>
          <a:p>
            <a:pPr>
              <a:defRPr/>
            </a:pPr>
            <a:r>
              <a:rPr lang="en-US" sz="2400">
                <a:latin typeface="Calibri"/>
                <a:cs typeface="Calibri"/>
              </a:rPr>
              <a:t>Imagine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r>
              <a:rPr lang="en-US" sz="2400">
                <a:latin typeface="Calibri"/>
                <a:cs typeface="Calibri"/>
              </a:rPr>
              <a:t> is on the frontier</a:t>
            </a:r>
            <a:endParaRPr/>
          </a:p>
          <a:p>
            <a:pPr>
              <a:defRPr/>
            </a:pPr>
            <a:r>
              <a:rPr lang="en-US" sz="2400">
                <a:latin typeface="Calibri"/>
                <a:cs typeface="Calibri"/>
              </a:rPr>
              <a:t>Some ancestor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400">
                <a:latin typeface="Calibri"/>
                <a:cs typeface="Calibri"/>
              </a:rPr>
              <a:t> of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latin typeface="Calibri"/>
                <a:cs typeface="Calibri"/>
              </a:rPr>
              <a:t> is on the frontier, too (maybe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latin typeface="Calibri"/>
                <a:cs typeface="Calibri"/>
              </a:rPr>
              <a:t> itself!)</a:t>
            </a:r>
            <a:endParaRPr/>
          </a:p>
          <a:p>
            <a:pPr>
              <a:defRPr/>
            </a:pPr>
            <a:r>
              <a:rPr lang="en-US" sz="2400">
                <a:latin typeface="Calibri"/>
                <a:cs typeface="Calibri"/>
              </a:rPr>
              <a:t>Claim: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400">
                <a:latin typeface="Calibri"/>
                <a:cs typeface="Calibri"/>
              </a:rPr>
              <a:t> will be expanded before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endParaRPr/>
          </a:p>
          <a:p>
            <a:pPr marL="914376" lvl="1" indent="-457200">
              <a:buFont typeface="+mj-lt"/>
              <a:buAutoNum type="arabicPeriod"/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) </a:t>
            </a:r>
            <a:r>
              <a:rPr lang="en-US" sz="2400">
                <a:solidFill>
                  <a:srgbClr val="D303CA"/>
                </a:solidFill>
              </a:rPr>
              <a:t></a:t>
            </a:r>
            <a:r>
              <a:rPr lang="en-US" sz="2400">
                <a:latin typeface="Calibri"/>
                <a:cs typeface="Calibri"/>
              </a:rPr>
              <a:t>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)</a:t>
            </a:r>
            <a:endParaRPr/>
          </a:p>
          <a:p>
            <a:pPr marL="914376" lvl="1" indent="-457200">
              <a:buFont typeface="+mj-lt"/>
              <a:buAutoNum type="arabicPeriod"/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) &lt;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)</a:t>
            </a:r>
            <a:endParaRPr/>
          </a:p>
        </p:txBody>
      </p:sp>
      <p:sp>
        <p:nvSpPr>
          <p:cNvPr id="27" name="Freeform 34" hidden="0"/>
          <p:cNvSpPr/>
          <p:nvPr isPhoto="0" userDrawn="0"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 fill="norm" stroke="1" extrusionOk="0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 hidden="0"/>
          <p:cNvSpPr/>
          <p:nvPr isPhoto="0" userDrawn="0"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 fill="norm" stroke="1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2" name="Oval 13" hidden="0"/>
          <p:cNvSpPr>
            <a:spLocks noChangeArrowheads="1"/>
          </p:cNvSpPr>
          <p:nvPr isPhoto="0" userDrawn="0"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5" name="Oval 14" hidden="0"/>
          <p:cNvSpPr>
            <a:spLocks noChangeArrowheads="1"/>
          </p:cNvSpPr>
          <p:nvPr isPhoto="0" userDrawn="0"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 hidden="0"/>
          <p:cNvSpPr txBox="1">
            <a:spLocks noChangeArrowheads="1"/>
          </p:cNvSpPr>
          <p:nvPr isPhoto="0" userDrawn="0"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latin typeface="Calibri"/>
                <a:cs typeface="Calibri"/>
              </a:rPr>
              <a:t>…</a:t>
            </a:r>
            <a:endParaRPr/>
          </a:p>
        </p:txBody>
      </p:sp>
      <p:sp>
        <p:nvSpPr>
          <p:cNvPr id="37" name="Oval 16" hidden="0"/>
          <p:cNvSpPr>
            <a:spLocks noChangeArrowheads="1"/>
          </p:cNvSpPr>
          <p:nvPr isPhoto="0" userDrawn="0"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8" name="Oval 17" hidden="0"/>
          <p:cNvSpPr>
            <a:spLocks noChangeArrowheads="1"/>
          </p:cNvSpPr>
          <p:nvPr isPhoto="0" userDrawn="0"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9" name="Oval 21" hidden="0"/>
          <p:cNvSpPr>
            <a:spLocks noChangeArrowheads="1"/>
          </p:cNvSpPr>
          <p:nvPr isPhoto="0" userDrawn="0"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0" name="TextBox 29" hidden="0"/>
          <p:cNvSpPr txBox="1"/>
          <p:nvPr isPhoto="0" userDrawn="0"/>
        </p:nvSpPr>
        <p:spPr bwMode="auto">
          <a:xfrm>
            <a:off x="7350317" y="3078998"/>
            <a:ext cx="4371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endParaRPr/>
          </a:p>
        </p:txBody>
      </p:sp>
      <p:sp>
        <p:nvSpPr>
          <p:cNvPr id="31" name="TextBox 30" hidden="0"/>
          <p:cNvSpPr txBox="1"/>
          <p:nvPr isPhoto="0" userDrawn="0"/>
        </p:nvSpPr>
        <p:spPr bwMode="auto">
          <a:xfrm>
            <a:off x="10254274" y="3385349"/>
            <a:ext cx="42652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endParaRPr/>
          </a:p>
        </p:txBody>
      </p:sp>
      <p:grpSp>
        <p:nvGrpSpPr>
          <p:cNvPr id="3" name="Group 2" hidden="0"/>
          <p:cNvGrpSpPr/>
          <p:nvPr isPhoto="0" userDrawn="0"/>
        </p:nvGrpSpPr>
        <p:grpSpPr bwMode="auto">
          <a:xfrm>
            <a:off x="7772105" y="2365418"/>
            <a:ext cx="492259" cy="461663"/>
            <a:chOff x="7772105" y="2365418"/>
            <a:chExt cx="492259" cy="461663"/>
          </a:xfrm>
        </p:grpSpPr>
        <p:sp>
          <p:nvSpPr>
            <p:cNvPr id="40" name="Oval 27" hidden="0"/>
            <p:cNvSpPr>
              <a:spLocks noChangeArrowheads="1"/>
            </p:cNvSpPr>
            <p:nvPr isPhoto="0" userDrawn="0"/>
          </p:nvSpPr>
          <p:spPr bwMode="auto">
            <a:xfrm>
              <a:off x="8084976" y="2570162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3" name="TextBox 32" hidden="0"/>
            <p:cNvSpPr txBox="1"/>
            <p:nvPr isPhoto="0" userDrawn="0"/>
          </p:nvSpPr>
          <p:spPr bwMode="auto">
            <a:xfrm>
              <a:off x="7772105" y="2365418"/>
              <a:ext cx="41736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pPr>
                <a:defRPr/>
              </a:pPr>
              <a:r>
                <a:rPr lang="en-US" sz="2400" i="1">
                  <a:solidFill>
                    <a:srgbClr val="D303CA"/>
                  </a:solidFill>
                  <a:latin typeface="Calibri"/>
                  <a:cs typeface="Calibri"/>
                </a:rPr>
                <a:t>n</a:t>
              </a:r>
              <a:endParaRPr/>
            </a:p>
          </p:txBody>
        </p:sp>
      </p:grpSp>
      <p:sp>
        <p:nvSpPr>
          <p:cNvPr id="22" name="Oval 21" hidden="0"/>
          <p:cNvSpPr/>
          <p:nvPr isPhoto="0" userDrawn="0"/>
        </p:nvSpPr>
        <p:spPr bwMode="auto"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3" name="Rounded Rectangular Callout 22" hidden="0"/>
          <p:cNvSpPr/>
          <p:nvPr isPhoto="0" userDrawn="0"/>
        </p:nvSpPr>
        <p:spPr bwMode="auto"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5" name="TextBox 24" hidden="0"/>
          <p:cNvSpPr txBox="1"/>
          <p:nvPr isPhoto="0" userDrawn="0"/>
        </p:nvSpPr>
        <p:spPr bwMode="auto">
          <a:xfrm>
            <a:off x="5657050" y="4719875"/>
            <a:ext cx="653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g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) </a:t>
            </a:r>
            <a:r>
              <a:rPr lang="en-US" sz="2800">
                <a:solidFill>
                  <a:srgbClr val="D303CA"/>
                </a:solidFill>
              </a:rPr>
              <a:t>&lt;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  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g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)                       </a:t>
            </a:r>
            <a:r>
              <a:rPr lang="en-US" sz="2600">
                <a:latin typeface="Calibri"/>
                <a:cs typeface="Calibri"/>
              </a:rPr>
              <a:t>Suboptimality of </a:t>
            </a:r>
            <a:r>
              <a:rPr lang="en-US" sz="26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endParaRPr/>
          </a:p>
        </p:txBody>
      </p:sp>
      <p:sp>
        <p:nvSpPr>
          <p:cNvPr id="26" name="TextBox 25" hidden="0"/>
          <p:cNvSpPr txBox="1"/>
          <p:nvPr isPhoto="0" userDrawn="0"/>
        </p:nvSpPr>
        <p:spPr bwMode="auto">
          <a:xfrm>
            <a:off x="5657050" y="5177075"/>
            <a:ext cx="653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) &lt;  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)                         </a:t>
            </a:r>
            <a:r>
              <a:rPr lang="en-US" sz="2600" i="1">
                <a:solidFill>
                  <a:srgbClr val="D303CA"/>
                </a:solidFill>
                <a:latin typeface="Calibri"/>
                <a:cs typeface="Calibri"/>
              </a:rPr>
              <a:t>h</a:t>
            </a:r>
            <a:r>
              <a:rPr lang="en-US" sz="2600">
                <a:solidFill>
                  <a:srgbClr val="D303CA"/>
                </a:solidFill>
                <a:latin typeface="Calibri"/>
                <a:cs typeface="Calibri"/>
              </a:rPr>
              <a:t> = 0 </a:t>
            </a:r>
            <a:r>
              <a:rPr lang="en-US" sz="2600">
                <a:latin typeface="Calibri"/>
                <a:cs typeface="Calibri"/>
              </a:rPr>
              <a:t>at a goal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59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Optimality of A* Tree Search: Blocking</a:t>
            </a:r>
            <a:endParaRPr/>
          </a:p>
        </p:txBody>
      </p:sp>
      <p:sp>
        <p:nvSpPr>
          <p:cNvPr id="782339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457199" y="1417637"/>
            <a:ext cx="5772363" cy="4525963"/>
          </a:xfrm>
        </p:spPr>
        <p:txBody>
          <a:bodyPr/>
          <a:lstStyle/>
          <a:p>
            <a:pPr>
              <a:buFont typeface="Wingdings"/>
              <a:buNone/>
              <a:defRPr/>
            </a:pPr>
            <a:r>
              <a:rPr lang="en-US" sz="2400">
                <a:latin typeface="Calibri"/>
                <a:cs typeface="Calibri"/>
              </a:rPr>
              <a:t>Proof:</a:t>
            </a:r>
            <a:endParaRPr/>
          </a:p>
          <a:p>
            <a:pPr>
              <a:defRPr/>
            </a:pPr>
            <a:r>
              <a:rPr lang="en-US" sz="2400">
                <a:latin typeface="Calibri"/>
                <a:cs typeface="Calibri"/>
              </a:rPr>
              <a:t>Imagine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r>
              <a:rPr lang="en-US" sz="2400">
                <a:latin typeface="Calibri"/>
                <a:cs typeface="Calibri"/>
              </a:rPr>
              <a:t> is on the frontier</a:t>
            </a:r>
            <a:endParaRPr/>
          </a:p>
          <a:p>
            <a:pPr>
              <a:defRPr/>
            </a:pPr>
            <a:r>
              <a:rPr lang="en-US" sz="2400">
                <a:latin typeface="Calibri"/>
                <a:cs typeface="Calibri"/>
              </a:rPr>
              <a:t>Some ancestor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400">
                <a:latin typeface="Calibri"/>
                <a:cs typeface="Calibri"/>
              </a:rPr>
              <a:t> of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latin typeface="Calibri"/>
                <a:cs typeface="Calibri"/>
              </a:rPr>
              <a:t> is on the frontier, too (maybe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latin typeface="Calibri"/>
                <a:cs typeface="Calibri"/>
              </a:rPr>
              <a:t> itself!)</a:t>
            </a:r>
            <a:endParaRPr/>
          </a:p>
          <a:p>
            <a:pPr>
              <a:defRPr/>
            </a:pPr>
            <a:r>
              <a:rPr lang="en-US" sz="2400">
                <a:latin typeface="Calibri"/>
                <a:cs typeface="Calibri"/>
              </a:rPr>
              <a:t>Claim: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400">
                <a:latin typeface="Calibri"/>
                <a:cs typeface="Calibri"/>
              </a:rPr>
              <a:t> will be expanded before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endParaRPr/>
          </a:p>
          <a:p>
            <a:pPr marL="914376" lvl="1" indent="-457200">
              <a:buFont typeface="+mj-lt"/>
              <a:buAutoNum type="arabicPeriod"/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) </a:t>
            </a:r>
            <a:r>
              <a:rPr lang="en-US" sz="2400">
                <a:solidFill>
                  <a:srgbClr val="D303CA"/>
                </a:solidFill>
              </a:rPr>
              <a:t></a:t>
            </a:r>
            <a:r>
              <a:rPr lang="en-US" sz="2400">
                <a:latin typeface="Calibri"/>
                <a:cs typeface="Calibri"/>
              </a:rPr>
              <a:t>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)</a:t>
            </a:r>
            <a:endParaRPr/>
          </a:p>
          <a:p>
            <a:pPr marL="914376" lvl="1" indent="-457200">
              <a:buFont typeface="+mj-lt"/>
              <a:buAutoNum type="arabicPeriod"/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) &lt;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)</a:t>
            </a:r>
            <a:endParaRPr/>
          </a:p>
          <a:p>
            <a:pPr marL="914376" lvl="1" indent="-457200">
              <a:buFont typeface="+mj-lt"/>
              <a:buAutoNum type="arabicPeriod"/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 </a:t>
            </a:r>
            <a:r>
              <a:rPr lang="en-US" sz="2400">
                <a:latin typeface="Calibri"/>
                <a:cs typeface="Calibri"/>
              </a:rPr>
              <a:t>is expanded before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endParaRPr/>
          </a:p>
          <a:p>
            <a:pPr>
              <a:defRPr/>
            </a:pPr>
            <a:r>
              <a:rPr lang="en-US" sz="2400">
                <a:latin typeface="Calibri"/>
                <a:cs typeface="Calibri"/>
              </a:rPr>
              <a:t>All ancestors of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latin typeface="Calibri"/>
                <a:cs typeface="Calibri"/>
              </a:rPr>
              <a:t> are expanded before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endParaRPr/>
          </a:p>
          <a:p>
            <a:pPr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latin typeface="Calibri"/>
                <a:cs typeface="Calibri"/>
              </a:rPr>
              <a:t> is expanded before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endParaRPr/>
          </a:p>
          <a:p>
            <a:pPr>
              <a:defRPr/>
            </a:pPr>
            <a:r>
              <a:rPr lang="en-US" sz="2400" b="1">
                <a:latin typeface="Calibri"/>
                <a:cs typeface="Calibri"/>
              </a:rPr>
              <a:t>A* tree search is optimal</a:t>
            </a:r>
            <a:endParaRPr/>
          </a:p>
          <a:p>
            <a:pPr marL="914376" lvl="1" indent="-457200">
              <a:buFont typeface="+mj-lt"/>
              <a:buAutoNum type="arabicPeriod"/>
              <a:defRPr/>
            </a:pPr>
            <a:endParaRPr lang="en-US" sz="2400">
              <a:solidFill>
                <a:srgbClr val="D303CA"/>
              </a:solidFill>
              <a:latin typeface="Calibri"/>
              <a:cs typeface="Calibri"/>
            </a:endParaRPr>
          </a:p>
          <a:p>
            <a:pPr marL="914376" lvl="1" indent="-457200">
              <a:buFont typeface="+mj-lt"/>
              <a:buAutoNum type="arabicPeriod"/>
              <a:defRPr/>
            </a:pPr>
            <a:endParaRPr lang="en-US" sz="2400">
              <a:solidFill>
                <a:srgbClr val="D303CA"/>
              </a:solidFill>
              <a:latin typeface="Calibri"/>
              <a:cs typeface="Calibri"/>
            </a:endParaRPr>
          </a:p>
        </p:txBody>
      </p:sp>
      <p:sp>
        <p:nvSpPr>
          <p:cNvPr id="27" name="Freeform 34" hidden="0"/>
          <p:cNvSpPr/>
          <p:nvPr isPhoto="0" userDrawn="0"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 fill="norm" stroke="1" extrusionOk="0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 hidden="0"/>
          <p:cNvSpPr/>
          <p:nvPr isPhoto="0" userDrawn="0"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 fill="norm" stroke="1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2" name="Oval 13" hidden="0"/>
          <p:cNvSpPr>
            <a:spLocks noChangeArrowheads="1"/>
          </p:cNvSpPr>
          <p:nvPr isPhoto="0" userDrawn="0"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5" name="Oval 14" hidden="0"/>
          <p:cNvSpPr>
            <a:spLocks noChangeArrowheads="1"/>
          </p:cNvSpPr>
          <p:nvPr isPhoto="0" userDrawn="0"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 hidden="0"/>
          <p:cNvSpPr txBox="1">
            <a:spLocks noChangeArrowheads="1"/>
          </p:cNvSpPr>
          <p:nvPr isPhoto="0" userDrawn="0"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latin typeface="Calibri"/>
                <a:cs typeface="Calibri"/>
              </a:rPr>
              <a:t>…</a:t>
            </a:r>
            <a:endParaRPr/>
          </a:p>
        </p:txBody>
      </p:sp>
      <p:sp>
        <p:nvSpPr>
          <p:cNvPr id="37" name="Oval 16" hidden="0"/>
          <p:cNvSpPr>
            <a:spLocks noChangeArrowheads="1"/>
          </p:cNvSpPr>
          <p:nvPr isPhoto="0" userDrawn="0"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8" name="Oval 17" hidden="0"/>
          <p:cNvSpPr>
            <a:spLocks noChangeArrowheads="1"/>
          </p:cNvSpPr>
          <p:nvPr isPhoto="0" userDrawn="0"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9" name="Oval 21" hidden="0"/>
          <p:cNvSpPr>
            <a:spLocks noChangeArrowheads="1"/>
          </p:cNvSpPr>
          <p:nvPr isPhoto="0" userDrawn="0"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0" name="TextBox 29" hidden="0"/>
          <p:cNvSpPr txBox="1"/>
          <p:nvPr isPhoto="0" userDrawn="0"/>
        </p:nvSpPr>
        <p:spPr bwMode="auto">
          <a:xfrm>
            <a:off x="7350317" y="3078998"/>
            <a:ext cx="4371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endParaRPr/>
          </a:p>
        </p:txBody>
      </p:sp>
      <p:sp>
        <p:nvSpPr>
          <p:cNvPr id="31" name="TextBox 30" hidden="0"/>
          <p:cNvSpPr txBox="1"/>
          <p:nvPr isPhoto="0" userDrawn="0"/>
        </p:nvSpPr>
        <p:spPr bwMode="auto">
          <a:xfrm>
            <a:off x="10254274" y="3385349"/>
            <a:ext cx="42652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endParaRPr/>
          </a:p>
        </p:txBody>
      </p:sp>
      <p:grpSp>
        <p:nvGrpSpPr>
          <p:cNvPr id="3" name="Group 2" hidden="0"/>
          <p:cNvGrpSpPr/>
          <p:nvPr isPhoto="0" userDrawn="0"/>
        </p:nvGrpSpPr>
        <p:grpSpPr bwMode="auto">
          <a:xfrm>
            <a:off x="7772105" y="2365418"/>
            <a:ext cx="492259" cy="461663"/>
            <a:chOff x="7772105" y="2365418"/>
            <a:chExt cx="492259" cy="461663"/>
          </a:xfrm>
        </p:grpSpPr>
        <p:sp>
          <p:nvSpPr>
            <p:cNvPr id="40" name="Oval 27" hidden="0"/>
            <p:cNvSpPr>
              <a:spLocks noChangeArrowheads="1"/>
            </p:cNvSpPr>
            <p:nvPr isPhoto="0" userDrawn="0"/>
          </p:nvSpPr>
          <p:spPr bwMode="auto">
            <a:xfrm>
              <a:off x="8084976" y="2570162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3" name="TextBox 32" hidden="0"/>
            <p:cNvSpPr txBox="1"/>
            <p:nvPr isPhoto="0" userDrawn="0"/>
          </p:nvSpPr>
          <p:spPr bwMode="auto">
            <a:xfrm>
              <a:off x="7772105" y="2365418"/>
              <a:ext cx="41736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pPr>
                <a:defRPr/>
              </a:pPr>
              <a:r>
                <a:rPr lang="en-US" sz="2400" i="1">
                  <a:solidFill>
                    <a:srgbClr val="D303CA"/>
                  </a:solidFill>
                  <a:latin typeface="Calibri"/>
                  <a:cs typeface="Calibri"/>
                </a:rPr>
                <a:t>n</a:t>
              </a:r>
              <a:endParaRPr/>
            </a:p>
          </p:txBody>
        </p:sp>
      </p:grpSp>
      <p:sp>
        <p:nvSpPr>
          <p:cNvPr id="21" name="Oval 20" hidden="0"/>
          <p:cNvSpPr/>
          <p:nvPr isPhoto="0" userDrawn="0"/>
        </p:nvSpPr>
        <p:spPr bwMode="auto"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2" name="Group 1" hidden="0"/>
          <p:cNvGrpSpPr/>
          <p:nvPr isPhoto="0" userDrawn="0"/>
        </p:nvGrpSpPr>
        <p:grpSpPr bwMode="auto">
          <a:xfrm>
            <a:off x="7794600" y="4800600"/>
            <a:ext cx="3733800" cy="914400"/>
            <a:chOff x="7391400" y="4800600"/>
            <a:chExt cx="3733800" cy="914400"/>
          </a:xfrm>
        </p:grpSpPr>
        <p:sp>
          <p:nvSpPr>
            <p:cNvPr id="24" name="Rounded Rectangular Callout 23" hidden="0"/>
            <p:cNvSpPr/>
            <p:nvPr isPhoto="0" userDrawn="0"/>
          </p:nvSpPr>
          <p:spPr bwMode="auto">
            <a:xfrm>
              <a:off x="7391400" y="4800600"/>
              <a:ext cx="3733800" cy="914400"/>
            </a:xfrm>
            <a:prstGeom prst="wedgeRoundRectCallout">
              <a:avLst>
                <a:gd name="adj1" fmla="val -141787"/>
                <a:gd name="adj2" fmla="val -64255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9" name="TextBox 28" hidden="0"/>
            <p:cNvSpPr txBox="1"/>
            <p:nvPr isPhoto="0" userDrawn="0"/>
          </p:nvSpPr>
          <p:spPr bwMode="auto">
            <a:xfrm>
              <a:off x="7693251" y="5002063"/>
              <a:ext cx="29514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800" i="1">
                  <a:solidFill>
                    <a:srgbClr val="D303CA"/>
                  </a:solidFill>
                  <a:latin typeface="Calibri"/>
                  <a:cs typeface="Calibri"/>
                </a:rPr>
                <a:t>f</a:t>
              </a:r>
              <a:r>
                <a:rPr lang="en-US" sz="2800">
                  <a:solidFill>
                    <a:srgbClr val="D303CA"/>
                  </a:solidFill>
                  <a:latin typeface="Calibri"/>
                  <a:cs typeface="Calibri"/>
                </a:rPr>
                <a:t>(</a:t>
              </a:r>
              <a:r>
                <a:rPr lang="en-US" sz="2800" i="1">
                  <a:solidFill>
                    <a:srgbClr val="D303CA"/>
                  </a:solidFill>
                  <a:latin typeface="Calibri"/>
                  <a:cs typeface="Calibri"/>
                </a:rPr>
                <a:t>n</a:t>
              </a:r>
              <a:r>
                <a:rPr lang="en-US" sz="2800">
                  <a:solidFill>
                    <a:srgbClr val="D303CA"/>
                  </a:solidFill>
                  <a:latin typeface="Calibri"/>
                  <a:cs typeface="Calibri"/>
                </a:rPr>
                <a:t>)  </a:t>
              </a:r>
              <a:r>
                <a:rPr lang="en-US" sz="2800">
                  <a:solidFill>
                    <a:srgbClr val="D303CA"/>
                  </a:solidFill>
                </a:rPr>
                <a:t> </a:t>
              </a:r>
              <a:r>
                <a:rPr lang="en-US" sz="2800">
                  <a:solidFill>
                    <a:srgbClr val="D303CA"/>
                  </a:solidFill>
                  <a:latin typeface="Calibri"/>
                  <a:cs typeface="Calibri"/>
                </a:rPr>
                <a:t> </a:t>
              </a:r>
              <a:r>
                <a:rPr lang="en-US" sz="2800" i="1">
                  <a:solidFill>
                    <a:srgbClr val="D303CA"/>
                  </a:solidFill>
                  <a:latin typeface="Calibri"/>
                  <a:cs typeface="Calibri"/>
                </a:rPr>
                <a:t>f</a:t>
              </a:r>
              <a:r>
                <a:rPr lang="en-US" sz="2800">
                  <a:solidFill>
                    <a:srgbClr val="D303CA"/>
                  </a:solidFill>
                  <a:latin typeface="Calibri"/>
                  <a:cs typeface="Calibri"/>
                </a:rPr>
                <a:t>(</a:t>
              </a:r>
              <a:r>
                <a:rPr lang="en-US" sz="2800" i="1">
                  <a:solidFill>
                    <a:srgbClr val="D303CA"/>
                  </a:solidFill>
                  <a:latin typeface="Calibri"/>
                  <a:cs typeface="Calibri"/>
                </a:rPr>
                <a:t>A</a:t>
              </a:r>
              <a:r>
                <a:rPr lang="en-US" sz="2800">
                  <a:solidFill>
                    <a:srgbClr val="D303CA"/>
                  </a:solidFill>
                  <a:latin typeface="Calibri"/>
                  <a:cs typeface="Calibri"/>
                </a:rPr>
                <a:t>)  &lt;  </a:t>
              </a:r>
              <a:r>
                <a:rPr lang="en-US" sz="2800" i="1">
                  <a:solidFill>
                    <a:srgbClr val="D303CA"/>
                  </a:solidFill>
                  <a:latin typeface="Calibri"/>
                  <a:cs typeface="Calibri"/>
                </a:rPr>
                <a:t>f</a:t>
              </a:r>
              <a:r>
                <a:rPr lang="en-US" sz="2800">
                  <a:solidFill>
                    <a:srgbClr val="D303CA"/>
                  </a:solidFill>
                  <a:latin typeface="Calibri"/>
                  <a:cs typeface="Calibri"/>
                </a:rPr>
                <a:t>(</a:t>
              </a:r>
              <a:r>
                <a:rPr lang="en-US" sz="2800" i="1">
                  <a:solidFill>
                    <a:srgbClr val="D303CA"/>
                  </a:solidFill>
                  <a:latin typeface="Calibri"/>
                  <a:cs typeface="Calibri"/>
                </a:rPr>
                <a:t>B</a:t>
              </a:r>
              <a:r>
                <a:rPr lang="en-US" sz="2800">
                  <a:solidFill>
                    <a:srgbClr val="D303CA"/>
                  </a:solidFill>
                  <a:latin typeface="Calibri"/>
                  <a:cs typeface="Calibri"/>
                </a:rPr>
                <a:t>)  </a:t>
              </a:r>
              <a:endParaRPr lang="en-US" sz="2600" i="1">
                <a:solidFill>
                  <a:srgbClr val="D303CA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08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UCS </a:t>
            </a:r>
            <a:r>
              <a:rPr lang="en-US">
                <a:latin typeface="Calibri"/>
                <a:cs typeface="Calibri"/>
              </a:rPr>
              <a:t>vs</a:t>
            </a:r>
            <a:r>
              <a:rPr lang="en-US">
                <a:latin typeface="Calibri"/>
                <a:cs typeface="Calibri"/>
              </a:rPr>
              <a:t> A* Contours</a:t>
            </a:r>
            <a:endParaRPr/>
          </a:p>
        </p:txBody>
      </p:sp>
      <p:sp>
        <p:nvSpPr>
          <p:cNvPr id="21509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762000" y="1646237"/>
            <a:ext cx="6705600" cy="4525963"/>
          </a:xfrm>
        </p:spPr>
        <p:txBody>
          <a:bodyPr/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Uniform-cost expands equally in all “directions”</a:t>
            </a:r>
            <a:endParaRPr/>
          </a:p>
          <a:p>
            <a:pPr lvl="1">
              <a:defRPr/>
            </a:pPr>
            <a:endParaRPr lang="en-US">
              <a:latin typeface="Calibri"/>
              <a:cs typeface="Calibri"/>
            </a:endParaRPr>
          </a:p>
          <a:p>
            <a:pPr lvl="1">
              <a:defRPr/>
            </a:pPr>
            <a:endParaRPr lang="en-US">
              <a:latin typeface="Calibri"/>
              <a:cs typeface="Calibri"/>
            </a:endParaRPr>
          </a:p>
          <a:p>
            <a:pPr lvl="1">
              <a:defRPr/>
            </a:pPr>
            <a:endParaRPr lang="en-US">
              <a:latin typeface="Calibri"/>
              <a:cs typeface="Calibri"/>
            </a:endParaRPr>
          </a:p>
          <a:p>
            <a:pPr>
              <a:defRPr/>
            </a:pPr>
            <a:r>
              <a:rPr lang="en-US">
                <a:latin typeface="Calibri"/>
                <a:cs typeface="Calibri"/>
              </a:rPr>
              <a:t>A* expands mainly toward the goal, but does hedge its bets to ensure optimality</a:t>
            </a:r>
            <a:endParaRPr/>
          </a:p>
        </p:txBody>
      </p:sp>
      <p:grpSp>
        <p:nvGrpSpPr>
          <p:cNvPr id="2" name="Group 1" hidden="0"/>
          <p:cNvGrpSpPr/>
          <p:nvPr isPhoto="0" userDrawn="0"/>
        </p:nvGrpSpPr>
        <p:grpSpPr bwMode="auto">
          <a:xfrm>
            <a:off x="8396287" y="1828800"/>
            <a:ext cx="2805113" cy="1771651"/>
            <a:chOff x="8396287" y="1828800"/>
            <a:chExt cx="2805113" cy="1771651"/>
          </a:xfrm>
        </p:grpSpPr>
        <p:sp>
          <p:nvSpPr>
            <p:cNvPr id="21507" name="Oval 8" hidden="0"/>
            <p:cNvSpPr>
              <a:spLocks noChangeArrowheads="1"/>
            </p:cNvSpPr>
            <p:nvPr isPhoto="0" userDrawn="0"/>
          </p:nvSpPr>
          <p:spPr bwMode="auto">
            <a:xfrm>
              <a:off x="8396287" y="1828800"/>
              <a:ext cx="1912939" cy="177165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0" name="Oval 4" hidden="0"/>
            <p:cNvSpPr>
              <a:spLocks noChangeArrowheads="1"/>
            </p:cNvSpPr>
            <p:nvPr isPhoto="0" userDrawn="0"/>
          </p:nvSpPr>
          <p:spPr bwMode="auto">
            <a:xfrm>
              <a:off x="9299575" y="2605089"/>
              <a:ext cx="163512" cy="15398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1" name="Text Box 5" hidden="0"/>
            <p:cNvSpPr txBox="1">
              <a:spLocks noChangeArrowheads="1"/>
            </p:cNvSpPr>
            <p:nvPr isPhoto="0" userDrawn="0"/>
          </p:nvSpPr>
          <p:spPr bwMode="auto">
            <a:xfrm>
              <a:off x="8534400" y="2720977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sz="2400">
                  <a:latin typeface="Calibri"/>
                  <a:cs typeface="Calibri"/>
                </a:rPr>
                <a:t>Start</a:t>
              </a:r>
              <a:endParaRPr/>
            </a:p>
          </p:txBody>
        </p:sp>
        <p:sp>
          <p:nvSpPr>
            <p:cNvPr id="21512" name="Oval 6" hidden="0"/>
            <p:cNvSpPr>
              <a:spLocks noChangeArrowheads="1"/>
            </p:cNvSpPr>
            <p:nvPr isPhoto="0" userDrawn="0"/>
          </p:nvSpPr>
          <p:spPr bwMode="auto">
            <a:xfrm>
              <a:off x="10226675" y="2627313"/>
              <a:ext cx="163512" cy="15398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3" name="Text Box 7" hidden="0"/>
            <p:cNvSpPr txBox="1">
              <a:spLocks noChangeArrowheads="1"/>
            </p:cNvSpPr>
            <p:nvPr isPhoto="0" userDrawn="0"/>
          </p:nvSpPr>
          <p:spPr bwMode="auto">
            <a:xfrm>
              <a:off x="10287000" y="2744789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sz="2400">
                  <a:latin typeface="Calibri"/>
                  <a:cs typeface="Calibri"/>
                </a:rPr>
                <a:t>Goal</a:t>
              </a:r>
              <a:endParaRPr/>
            </a:p>
          </p:txBody>
        </p:sp>
        <p:sp>
          <p:nvSpPr>
            <p:cNvPr id="21514" name="Oval 9" hidden="0"/>
            <p:cNvSpPr>
              <a:spLocks noChangeArrowheads="1"/>
            </p:cNvSpPr>
            <p:nvPr isPhoto="0" userDrawn="0"/>
          </p:nvSpPr>
          <p:spPr bwMode="auto">
            <a:xfrm>
              <a:off x="8931276" y="2263775"/>
              <a:ext cx="869951" cy="86995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</p:grpSp>
      <p:grpSp>
        <p:nvGrpSpPr>
          <p:cNvPr id="4" name="Group 3" hidden="0"/>
          <p:cNvGrpSpPr/>
          <p:nvPr isPhoto="0" userDrawn="0"/>
        </p:nvGrpSpPr>
        <p:grpSpPr bwMode="auto">
          <a:xfrm>
            <a:off x="8382000" y="5029202"/>
            <a:ext cx="2754312" cy="842661"/>
            <a:chOff x="8382000" y="5029202"/>
            <a:chExt cx="2754312" cy="842661"/>
          </a:xfrm>
        </p:grpSpPr>
        <p:sp>
          <p:nvSpPr>
            <p:cNvPr id="21506" name="Oval 14" hidden="0"/>
            <p:cNvSpPr>
              <a:spLocks noChangeArrowheads="1"/>
            </p:cNvSpPr>
            <p:nvPr isPhoto="0" userDrawn="0"/>
          </p:nvSpPr>
          <p:spPr bwMode="auto">
            <a:xfrm>
              <a:off x="9005887" y="5029202"/>
              <a:ext cx="1284288" cy="6270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5" name="Oval 10" hidden="0"/>
            <p:cNvSpPr>
              <a:spLocks noChangeArrowheads="1"/>
            </p:cNvSpPr>
            <p:nvPr isPhoto="0" userDrawn="0"/>
          </p:nvSpPr>
          <p:spPr bwMode="auto">
            <a:xfrm>
              <a:off x="9234488" y="5270501"/>
              <a:ext cx="163513" cy="15398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6" name="Text Box 11" hidden="0"/>
            <p:cNvSpPr txBox="1">
              <a:spLocks noChangeArrowheads="1"/>
            </p:cNvSpPr>
            <p:nvPr isPhoto="0" userDrawn="0"/>
          </p:nvSpPr>
          <p:spPr bwMode="auto">
            <a:xfrm>
              <a:off x="8382000" y="5410200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sz="2400">
                  <a:latin typeface="Calibri"/>
                  <a:cs typeface="Calibri"/>
                </a:rPr>
                <a:t>Start</a:t>
              </a:r>
              <a:endParaRPr/>
            </a:p>
          </p:txBody>
        </p:sp>
        <p:sp>
          <p:nvSpPr>
            <p:cNvPr id="21517" name="Oval 12" hidden="0"/>
            <p:cNvSpPr>
              <a:spLocks noChangeArrowheads="1"/>
            </p:cNvSpPr>
            <p:nvPr isPhoto="0" userDrawn="0"/>
          </p:nvSpPr>
          <p:spPr bwMode="auto">
            <a:xfrm>
              <a:off x="10213975" y="5257801"/>
              <a:ext cx="163512" cy="15398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8" name="Text Box 13" hidden="0"/>
            <p:cNvSpPr txBox="1">
              <a:spLocks noChangeArrowheads="1"/>
            </p:cNvSpPr>
            <p:nvPr isPhoto="0" userDrawn="0"/>
          </p:nvSpPr>
          <p:spPr bwMode="auto">
            <a:xfrm>
              <a:off x="10221912" y="5405737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sz="2400">
                  <a:latin typeface="Calibri"/>
                  <a:cs typeface="Calibri"/>
                </a:rPr>
                <a:t>Goal</a:t>
              </a:r>
              <a:endParaRPr/>
            </a:p>
          </p:txBody>
        </p:sp>
        <p:sp>
          <p:nvSpPr>
            <p:cNvPr id="21519" name="Oval 15" hidden="0"/>
            <p:cNvSpPr>
              <a:spLocks noChangeArrowheads="1"/>
            </p:cNvSpPr>
            <p:nvPr isPhoto="0" userDrawn="0"/>
          </p:nvSpPr>
          <p:spPr bwMode="auto">
            <a:xfrm>
              <a:off x="9126537" y="5105400"/>
              <a:ext cx="869951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58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Depth-First Search</a:t>
            </a:r>
            <a:endParaRPr/>
          </a:p>
        </p:txBody>
      </p:sp>
      <p:grpSp>
        <p:nvGrpSpPr>
          <p:cNvPr id="19459" name="Group 3" hidden="0"/>
          <p:cNvGrpSpPr/>
          <p:nvPr isPhoto="0" userDrawn="0"/>
        </p:nvGrpSpPr>
        <p:grpSpPr bwMode="auto">
          <a:xfrm>
            <a:off x="3124199" y="3433764"/>
            <a:ext cx="5486400" cy="3355589"/>
            <a:chOff x="0" y="0"/>
            <a:chExt cx="5486400" cy="3355589"/>
          </a:xfrm>
        </p:grpSpPr>
        <p:sp>
          <p:nvSpPr>
            <p:cNvPr id="19594" name="Text Box 4" hidden="0"/>
            <p:cNvSpPr txBox="1">
              <a:spLocks noChangeArrowheads="1"/>
            </p:cNvSpPr>
            <p:nvPr isPhoto="0" userDrawn="0"/>
          </p:nvSpPr>
          <p:spPr bwMode="auto">
            <a:xfrm>
              <a:off x="2666999" y="0"/>
              <a:ext cx="990599" cy="338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600"/>
                <a:t>S</a:t>
              </a:r>
              <a:endParaRPr/>
            </a:p>
          </p:txBody>
        </p:sp>
        <p:sp>
          <p:nvSpPr>
            <p:cNvPr id="19595" name="Text Box 5" hidden="0"/>
            <p:cNvSpPr txBox="1">
              <a:spLocks noChangeArrowheads="1"/>
            </p:cNvSpPr>
            <p:nvPr isPhoto="0" userDrawn="0"/>
          </p:nvSpPr>
          <p:spPr bwMode="auto">
            <a:xfrm>
              <a:off x="0" y="1513223"/>
              <a:ext cx="380999" cy="369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a</a:t>
              </a:r>
              <a:endParaRPr/>
            </a:p>
          </p:txBody>
        </p:sp>
        <p:sp>
          <p:nvSpPr>
            <p:cNvPr id="19596" name="Text Box 6" hidden="0"/>
            <p:cNvSpPr txBox="1">
              <a:spLocks noChangeArrowheads="1"/>
            </p:cNvSpPr>
            <p:nvPr isPhoto="0" userDrawn="0"/>
          </p:nvSpPr>
          <p:spPr bwMode="auto">
            <a:xfrm>
              <a:off x="0" y="977667"/>
              <a:ext cx="380999" cy="369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b</a:t>
              </a:r>
              <a:endParaRPr/>
            </a:p>
          </p:txBody>
        </p:sp>
        <p:sp>
          <p:nvSpPr>
            <p:cNvPr id="19597" name="Text Box 7" hidden="0"/>
            <p:cNvSpPr txBox="1">
              <a:spLocks noChangeArrowheads="1"/>
            </p:cNvSpPr>
            <p:nvPr isPhoto="0" userDrawn="0"/>
          </p:nvSpPr>
          <p:spPr bwMode="auto">
            <a:xfrm>
              <a:off x="533399" y="496504"/>
              <a:ext cx="380999" cy="369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d</a:t>
              </a:r>
              <a:endParaRPr/>
            </a:p>
          </p:txBody>
        </p:sp>
        <p:sp>
          <p:nvSpPr>
            <p:cNvPr id="19598" name="Text Box 8" hidden="0"/>
            <p:cNvSpPr txBox="1">
              <a:spLocks noChangeArrowheads="1"/>
            </p:cNvSpPr>
            <p:nvPr isPhoto="0" userDrawn="0"/>
          </p:nvSpPr>
          <p:spPr bwMode="auto">
            <a:xfrm>
              <a:off x="5105399" y="429559"/>
              <a:ext cx="380999" cy="369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p</a:t>
              </a:r>
              <a:endParaRPr/>
            </a:p>
          </p:txBody>
        </p:sp>
        <p:sp>
          <p:nvSpPr>
            <p:cNvPr id="19599" name="Text Box 9" hidden="0"/>
            <p:cNvSpPr txBox="1">
              <a:spLocks noChangeArrowheads="1"/>
            </p:cNvSpPr>
            <p:nvPr isPhoto="0" userDrawn="0"/>
          </p:nvSpPr>
          <p:spPr bwMode="auto">
            <a:xfrm>
              <a:off x="685800" y="1513223"/>
              <a:ext cx="380999" cy="369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a</a:t>
              </a:r>
              <a:endParaRPr/>
            </a:p>
          </p:txBody>
        </p:sp>
        <p:sp>
          <p:nvSpPr>
            <p:cNvPr id="19600" name="Text Box 10" hidden="0"/>
            <p:cNvSpPr txBox="1">
              <a:spLocks noChangeArrowheads="1"/>
            </p:cNvSpPr>
            <p:nvPr isPhoto="0" userDrawn="0"/>
          </p:nvSpPr>
          <p:spPr bwMode="auto">
            <a:xfrm>
              <a:off x="685800" y="977667"/>
              <a:ext cx="380999" cy="369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c</a:t>
              </a:r>
              <a:endParaRPr/>
            </a:p>
          </p:txBody>
        </p:sp>
        <p:cxnSp>
          <p:nvCxnSpPr>
            <p:cNvPr id="19601" name="AutoShape 11" hidden="0"/>
            <p:cNvCxnSpPr>
              <a:cxnSpLocks noChangeShapeType="1"/>
              <a:stCxn id="19597" idx="2"/>
              <a:endCxn id="19596" idx="0"/>
            </p:cNvCxnSpPr>
            <p:nvPr isPhoto="0" userDrawn="0"/>
          </p:nvCxnSpPr>
          <p:spPr bwMode="auto">
            <a:xfrm flipH="1">
              <a:off x="190499" y="866093"/>
              <a:ext cx="533399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 hidden="0"/>
            <p:cNvCxnSpPr>
              <a:cxnSpLocks noChangeShapeType="1"/>
              <a:stCxn id="19597" idx="2"/>
              <a:endCxn id="19600" idx="0"/>
            </p:cNvCxnSpPr>
            <p:nvPr isPhoto="0" userDrawn="0"/>
          </p:nvCxnSpPr>
          <p:spPr bwMode="auto">
            <a:xfrm>
              <a:off x="723899" y="866093"/>
              <a:ext cx="152399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 hidden="0"/>
            <p:cNvCxnSpPr>
              <a:cxnSpLocks noChangeShapeType="1"/>
              <a:stCxn id="19596" idx="2"/>
              <a:endCxn id="19595" idx="0"/>
            </p:cNvCxnSpPr>
            <p:nvPr isPhoto="0" userDrawn="0"/>
          </p:nvCxnSpPr>
          <p:spPr bwMode="auto">
            <a:xfrm>
              <a:off x="190499" y="1347257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 hidden="0"/>
            <p:cNvCxnSpPr>
              <a:cxnSpLocks noChangeShapeType="1"/>
              <a:stCxn id="19600" idx="2"/>
              <a:endCxn id="19599" idx="0"/>
            </p:cNvCxnSpPr>
            <p:nvPr isPhoto="0" userDrawn="0"/>
          </p:nvCxnSpPr>
          <p:spPr bwMode="auto">
            <a:xfrm>
              <a:off x="876299" y="1347257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 hidden="0"/>
            <p:cNvGrpSpPr/>
            <p:nvPr isPhoto="0" userDrawn="0"/>
          </p:nvGrpSpPr>
          <p:grpSpPr bwMode="auto">
            <a:xfrm>
              <a:off x="2743200" y="429559"/>
              <a:ext cx="1752599" cy="2390473"/>
              <a:chOff x="0" y="0"/>
              <a:chExt cx="1752599" cy="2390473"/>
            </a:xfrm>
          </p:grpSpPr>
          <p:sp>
            <p:nvSpPr>
              <p:cNvPr id="19632" name="Text Box 16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09599" y="0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e</a:t>
                </a:r>
                <a:endParaRPr/>
              </a:p>
            </p:txBody>
          </p:sp>
          <p:sp>
            <p:nvSpPr>
              <p:cNvPr id="19633" name="Text Box 17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p</a:t>
                </a:r>
                <a:endParaRPr/>
              </a:p>
            </p:txBody>
          </p:sp>
          <p:sp>
            <p:nvSpPr>
              <p:cNvPr id="19634" name="Text Box 18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228599" y="53555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h</a:t>
                </a:r>
                <a:endParaRPr/>
              </a:p>
            </p:txBody>
          </p:sp>
          <p:sp>
            <p:nvSpPr>
              <p:cNvPr id="19635" name="Text Box 19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1440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f</a:t>
                </a:r>
                <a:endParaRPr/>
              </a:p>
            </p:txBody>
          </p:sp>
          <p:sp>
            <p:nvSpPr>
              <p:cNvPr id="19636" name="Text Box 20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14400" y="53555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r</a:t>
                </a:r>
                <a:endParaRPr/>
              </a:p>
            </p:txBody>
          </p:sp>
          <p:sp>
            <p:nvSpPr>
              <p:cNvPr id="19637" name="Text Box 21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45720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19638" name="Text Box 22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0" y="1552274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19639" name="Text Box 23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85799" y="1552274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c</a:t>
                </a:r>
                <a:endParaRPr/>
              </a:p>
            </p:txBody>
          </p:sp>
          <p:sp>
            <p:nvSpPr>
              <p:cNvPr id="19640" name="Text Box 24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90599" y="1606666"/>
                <a:ext cx="761999" cy="3389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sz="1600"/>
                  <a:t>G</a:t>
                </a:r>
                <a:endParaRPr/>
              </a:p>
            </p:txBody>
          </p:sp>
          <p:sp>
            <p:nvSpPr>
              <p:cNvPr id="19641" name="Text Box 25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85799" y="202088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a</a:t>
                </a:r>
                <a:endParaRPr/>
              </a:p>
            </p:txBody>
          </p:sp>
          <p:cxnSp>
            <p:nvCxnSpPr>
              <p:cNvPr id="19642" name="AutoShape 26" hidden="0"/>
              <p:cNvCxnSpPr>
                <a:cxnSpLocks noChangeShapeType="1"/>
                <a:stCxn id="19632" idx="2"/>
                <a:endCxn id="19634" idx="0"/>
              </p:cNvCxnSpPr>
              <p:nvPr isPhoto="0" userDrawn="0"/>
            </p:nvCxnSpPr>
            <p:spPr bwMode="auto">
              <a:xfrm flipH="1">
                <a:off x="419099" y="369588"/>
                <a:ext cx="3809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 hidden="0"/>
              <p:cNvCxnSpPr>
                <a:cxnSpLocks noChangeShapeType="1"/>
                <a:stCxn id="19632" idx="2"/>
                <a:endCxn id="19636" idx="0"/>
              </p:cNvCxnSpPr>
              <p:nvPr isPhoto="0" userDrawn="0"/>
            </p:nvCxnSpPr>
            <p:spPr bwMode="auto">
              <a:xfrm>
                <a:off x="800100" y="369588"/>
                <a:ext cx="3047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 hidden="0"/>
              <p:cNvCxnSpPr>
                <a:cxnSpLocks noChangeShapeType="1"/>
                <a:stCxn id="19634" idx="2"/>
                <a:endCxn id="19633" idx="0"/>
              </p:cNvCxnSpPr>
              <p:nvPr isPhoto="0" userDrawn="0"/>
            </p:nvCxnSpPr>
            <p:spPr bwMode="auto">
              <a:xfrm flipH="1">
                <a:off x="190499" y="905144"/>
                <a:ext cx="22860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 hidden="0"/>
              <p:cNvCxnSpPr>
                <a:cxnSpLocks noChangeShapeType="1"/>
                <a:stCxn id="19634" idx="2"/>
                <a:endCxn id="19637" idx="0"/>
              </p:cNvCxnSpPr>
              <p:nvPr isPhoto="0" userDrawn="0"/>
            </p:nvCxnSpPr>
            <p:spPr bwMode="auto">
              <a:xfrm>
                <a:off x="419099" y="905144"/>
                <a:ext cx="22860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 hidden="0"/>
              <p:cNvCxnSpPr>
                <a:cxnSpLocks noChangeShapeType="1"/>
                <a:stCxn id="19636" idx="2"/>
                <a:endCxn id="19635" idx="0"/>
              </p:cNvCxnSpPr>
              <p:nvPr isPhoto="0" userDrawn="0"/>
            </p:nvCxnSpPr>
            <p:spPr bwMode="auto">
              <a:xfrm>
                <a:off x="1104899" y="905144"/>
                <a:ext cx="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 hidden="0"/>
              <p:cNvCxnSpPr>
                <a:cxnSpLocks noChangeShapeType="1"/>
                <a:stCxn id="19633" idx="2"/>
                <a:endCxn id="19638" idx="0"/>
              </p:cNvCxnSpPr>
              <p:nvPr isPhoto="0" userDrawn="0"/>
            </p:nvCxnSpPr>
            <p:spPr bwMode="auto">
              <a:xfrm>
                <a:off x="190499" y="1440700"/>
                <a:ext cx="0" cy="11157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 hidden="0"/>
              <p:cNvCxnSpPr>
                <a:cxnSpLocks noChangeShapeType="1"/>
                <a:stCxn id="19635" idx="2"/>
                <a:endCxn id="19639" idx="0"/>
              </p:cNvCxnSpPr>
              <p:nvPr isPhoto="0" userDrawn="0"/>
            </p:nvCxnSpPr>
            <p:spPr bwMode="auto">
              <a:xfrm flipH="1">
                <a:off x="876299" y="1440700"/>
                <a:ext cx="228600" cy="11157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 hidden="0"/>
              <p:cNvCxnSpPr>
                <a:cxnSpLocks noChangeShapeType="1"/>
                <a:stCxn id="19635" idx="2"/>
                <a:endCxn id="19640" idx="0"/>
              </p:cNvCxnSpPr>
              <p:nvPr isPhoto="0" userDrawn="0"/>
            </p:nvCxnSpPr>
            <p:spPr bwMode="auto">
              <a:xfrm>
                <a:off x="1104899" y="1440700"/>
                <a:ext cx="2666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 hidden="0"/>
              <p:cNvCxnSpPr>
                <a:cxnSpLocks noChangeShapeType="1"/>
                <a:stCxn id="19639" idx="2"/>
                <a:endCxn id="19641" idx="0"/>
              </p:cNvCxnSpPr>
              <p:nvPr isPhoto="0" userDrawn="0"/>
            </p:nvCxnSpPr>
            <p:spPr bwMode="auto">
              <a:xfrm>
                <a:off x="876299" y="1921863"/>
                <a:ext cx="0" cy="9902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 hidden="0"/>
            <p:cNvSpPr txBox="1">
              <a:spLocks noChangeArrowheads="1"/>
            </p:cNvSpPr>
            <p:nvPr isPhoto="0" userDrawn="0"/>
          </p:nvSpPr>
          <p:spPr bwMode="auto">
            <a:xfrm>
              <a:off x="5105399" y="923275"/>
              <a:ext cx="380999" cy="369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q</a:t>
              </a:r>
              <a:endParaRPr/>
            </a:p>
          </p:txBody>
        </p:sp>
        <p:cxnSp>
          <p:nvCxnSpPr>
            <p:cNvPr id="19607" name="AutoShape 36" hidden="0"/>
            <p:cNvCxnSpPr>
              <a:cxnSpLocks noChangeShapeType="1"/>
              <a:stCxn id="19598" idx="2"/>
              <a:endCxn id="19606" idx="0"/>
            </p:cNvCxnSpPr>
            <p:nvPr isPhoto="0" userDrawn="0"/>
          </p:nvCxnSpPr>
          <p:spPr bwMode="auto">
            <a:xfrm>
              <a:off x="5295899" y="799149"/>
              <a:ext cx="0" cy="1241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 hidden="0"/>
            <p:cNvGrpSpPr/>
            <p:nvPr isPhoto="0" userDrawn="0"/>
          </p:nvGrpSpPr>
          <p:grpSpPr bwMode="auto">
            <a:xfrm>
              <a:off x="914400" y="965115"/>
              <a:ext cx="1752599" cy="2390473"/>
              <a:chOff x="0" y="0"/>
              <a:chExt cx="1752599" cy="2390473"/>
            </a:xfrm>
          </p:grpSpPr>
          <p:sp>
            <p:nvSpPr>
              <p:cNvPr id="19613" name="Text Box 38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09599" y="0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e</a:t>
                </a:r>
                <a:endParaRPr/>
              </a:p>
            </p:txBody>
          </p:sp>
          <p:sp>
            <p:nvSpPr>
              <p:cNvPr id="19614" name="Text Box 39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0" y="1071111"/>
                <a:ext cx="381035" cy="3810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p</a:t>
                </a:r>
                <a:endParaRPr/>
              </a:p>
            </p:txBody>
          </p:sp>
          <p:sp>
            <p:nvSpPr>
              <p:cNvPr id="19615" name="Text Box 40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228599" y="53555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h</a:t>
                </a:r>
                <a:endParaRPr/>
              </a:p>
            </p:txBody>
          </p:sp>
          <p:sp>
            <p:nvSpPr>
              <p:cNvPr id="19616" name="Text Box 41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1440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f</a:t>
                </a:r>
                <a:endParaRPr/>
              </a:p>
            </p:txBody>
          </p:sp>
          <p:sp>
            <p:nvSpPr>
              <p:cNvPr id="19617" name="Text Box 42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14400" y="53555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r</a:t>
                </a:r>
                <a:endParaRPr/>
              </a:p>
            </p:txBody>
          </p:sp>
          <p:sp>
            <p:nvSpPr>
              <p:cNvPr id="19618" name="Text Box 43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45720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19619" name="Text Box 44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0" y="1552274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19620" name="Text Box 45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85799" y="1552274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c</a:t>
                </a:r>
                <a:endParaRPr/>
              </a:p>
            </p:txBody>
          </p:sp>
          <p:sp>
            <p:nvSpPr>
              <p:cNvPr id="19621" name="Text Box 46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90599" y="1606666"/>
                <a:ext cx="761999" cy="3389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sz="1600"/>
                  <a:t>G</a:t>
                </a:r>
                <a:endParaRPr/>
              </a:p>
            </p:txBody>
          </p:sp>
          <p:sp>
            <p:nvSpPr>
              <p:cNvPr id="19622" name="Text Box 47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85799" y="202088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a</a:t>
                </a:r>
                <a:endParaRPr/>
              </a:p>
            </p:txBody>
          </p:sp>
          <p:cxnSp>
            <p:nvCxnSpPr>
              <p:cNvPr id="19623" name="AutoShape 48" hidden="0"/>
              <p:cNvCxnSpPr>
                <a:cxnSpLocks noChangeShapeType="1"/>
                <a:stCxn id="19613" idx="2"/>
                <a:endCxn id="19615" idx="0"/>
              </p:cNvCxnSpPr>
              <p:nvPr isPhoto="0" userDrawn="0"/>
            </p:nvCxnSpPr>
            <p:spPr bwMode="auto">
              <a:xfrm flipH="1">
                <a:off x="419099" y="369588"/>
                <a:ext cx="3809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 hidden="0"/>
              <p:cNvCxnSpPr>
                <a:cxnSpLocks noChangeShapeType="1"/>
                <a:stCxn id="19613" idx="2"/>
                <a:endCxn id="19617" idx="0"/>
              </p:cNvCxnSpPr>
              <p:nvPr isPhoto="0" userDrawn="0"/>
            </p:nvCxnSpPr>
            <p:spPr bwMode="auto">
              <a:xfrm>
                <a:off x="800100" y="369588"/>
                <a:ext cx="3047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 hidden="0"/>
              <p:cNvCxnSpPr>
                <a:cxnSpLocks noChangeShapeType="1"/>
                <a:stCxn id="19615" idx="2"/>
                <a:endCxn id="19614" idx="0"/>
              </p:cNvCxnSpPr>
              <p:nvPr isPhoto="0" userDrawn="0"/>
            </p:nvCxnSpPr>
            <p:spPr bwMode="auto">
              <a:xfrm flipH="1">
                <a:off x="190499" y="905144"/>
                <a:ext cx="22860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 hidden="0"/>
              <p:cNvCxnSpPr>
                <a:cxnSpLocks noChangeShapeType="1"/>
                <a:stCxn id="19615" idx="2"/>
                <a:endCxn id="19618" idx="0"/>
              </p:cNvCxnSpPr>
              <p:nvPr isPhoto="0" userDrawn="0"/>
            </p:nvCxnSpPr>
            <p:spPr bwMode="auto">
              <a:xfrm>
                <a:off x="419099" y="905144"/>
                <a:ext cx="22860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 hidden="0"/>
              <p:cNvCxnSpPr>
                <a:cxnSpLocks noChangeShapeType="1"/>
                <a:stCxn id="19617" idx="2"/>
                <a:endCxn id="19616" idx="0"/>
              </p:cNvCxnSpPr>
              <p:nvPr isPhoto="0" userDrawn="0"/>
            </p:nvCxnSpPr>
            <p:spPr bwMode="auto">
              <a:xfrm>
                <a:off x="1104899" y="905144"/>
                <a:ext cx="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 hidden="0"/>
              <p:cNvCxnSpPr>
                <a:cxnSpLocks noChangeShapeType="1"/>
                <a:stCxn id="19614" idx="2"/>
                <a:endCxn id="19619" idx="0"/>
              </p:cNvCxnSpPr>
              <p:nvPr isPhoto="0" userDrawn="0"/>
            </p:nvCxnSpPr>
            <p:spPr bwMode="auto">
              <a:xfrm>
                <a:off x="190499" y="1440700"/>
                <a:ext cx="0" cy="11157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 hidden="0"/>
              <p:cNvCxnSpPr>
                <a:cxnSpLocks noChangeShapeType="1"/>
                <a:stCxn id="19616" idx="2"/>
                <a:endCxn id="19620" idx="0"/>
              </p:cNvCxnSpPr>
              <p:nvPr isPhoto="0" userDrawn="0"/>
            </p:nvCxnSpPr>
            <p:spPr bwMode="auto">
              <a:xfrm flipH="1">
                <a:off x="876299" y="1440700"/>
                <a:ext cx="228600" cy="11157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 hidden="0"/>
              <p:cNvCxnSpPr>
                <a:cxnSpLocks noChangeShapeType="1"/>
                <a:stCxn id="19616" idx="2"/>
                <a:endCxn id="19621" idx="0"/>
              </p:cNvCxnSpPr>
              <p:nvPr isPhoto="0" userDrawn="0"/>
            </p:nvCxnSpPr>
            <p:spPr bwMode="auto">
              <a:xfrm>
                <a:off x="1104899" y="1440700"/>
                <a:ext cx="2666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 hidden="0"/>
              <p:cNvCxnSpPr>
                <a:cxnSpLocks noChangeShapeType="1"/>
                <a:stCxn id="19620" idx="2"/>
                <a:endCxn id="19622" idx="0"/>
              </p:cNvCxnSpPr>
              <p:nvPr isPhoto="0" userDrawn="0"/>
            </p:nvCxnSpPr>
            <p:spPr bwMode="auto">
              <a:xfrm>
                <a:off x="876299" y="1921863"/>
                <a:ext cx="0" cy="9902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 hidden="0"/>
            <p:cNvCxnSpPr>
              <a:cxnSpLocks noChangeShapeType="1"/>
              <a:stCxn id="19597" idx="2"/>
              <a:endCxn id="19613" idx="0"/>
            </p:cNvCxnSpPr>
            <p:nvPr isPhoto="0" userDrawn="0"/>
          </p:nvCxnSpPr>
          <p:spPr bwMode="auto">
            <a:xfrm>
              <a:off x="723899" y="866093"/>
              <a:ext cx="990599" cy="990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 hidden="0"/>
            <p:cNvCxnSpPr>
              <a:cxnSpLocks noChangeShapeType="1"/>
              <a:stCxn id="19594" idx="2"/>
              <a:endCxn id="19597" idx="0"/>
            </p:cNvCxnSpPr>
            <p:nvPr isPhoto="0" userDrawn="0"/>
          </p:nvCxnSpPr>
          <p:spPr bwMode="auto">
            <a:xfrm flipH="1">
              <a:off x="723899" y="338905"/>
              <a:ext cx="2438399" cy="15759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 hidden="0"/>
            <p:cNvCxnSpPr>
              <a:cxnSpLocks noChangeShapeType="1"/>
              <a:stCxn id="19594" idx="2"/>
              <a:endCxn id="19632" idx="0"/>
            </p:cNvCxnSpPr>
            <p:nvPr isPhoto="0" userDrawn="0"/>
          </p:nvCxnSpPr>
          <p:spPr bwMode="auto">
            <a:xfrm>
              <a:off x="3162299" y="338905"/>
              <a:ext cx="380999" cy="906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 hidden="0"/>
            <p:cNvCxnSpPr>
              <a:cxnSpLocks noChangeShapeType="1"/>
              <a:stCxn id="19594" idx="2"/>
              <a:endCxn id="19598" idx="0"/>
            </p:cNvCxnSpPr>
            <p:nvPr isPhoto="0" userDrawn="0"/>
          </p:nvCxnSpPr>
          <p:spPr bwMode="auto">
            <a:xfrm>
              <a:off x="3162299" y="338905"/>
              <a:ext cx="2133599" cy="906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9469" name="Group 70" hidden="0"/>
          <p:cNvGrpSpPr/>
          <p:nvPr isPhoto="0" userDrawn="0"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 hidden="0"/>
            <p:cNvGrpSpPr/>
            <p:nvPr isPhoto="0" userDrawn="0"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 hidden="0"/>
              <p:cNvSpPr>
                <a:spLocks noChangeArrowheads="1"/>
              </p:cNvSpPr>
              <p:nvPr isPhoto="0" userDrawn="0"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/>
                  <a:t>S</a:t>
                </a:r>
                <a:endParaRPr/>
              </a:p>
            </p:txBody>
          </p:sp>
          <p:sp>
            <p:nvSpPr>
              <p:cNvPr id="19567" name="AutoShape 73" hidden="0"/>
              <p:cNvSpPr>
                <a:spLocks noChangeArrowheads="1"/>
              </p:cNvSpPr>
              <p:nvPr isPhoto="0" userDrawn="0"/>
            </p:nvSpPr>
            <p:spPr bwMode="auto">
              <a:xfrm>
                <a:off x="4703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/>
                  <a:t>G</a:t>
                </a:r>
                <a:endParaRPr/>
              </a:p>
            </p:txBody>
          </p:sp>
          <p:sp>
            <p:nvSpPr>
              <p:cNvPr id="19568" name="AutoShape 74" hidden="0"/>
              <p:cNvSpPr>
                <a:spLocks noChangeArrowheads="1"/>
              </p:cNvSpPr>
              <p:nvPr isPhoto="0" userDrawn="0"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d</a:t>
                </a:r>
                <a:endParaRPr/>
              </a:p>
            </p:txBody>
          </p:sp>
          <p:sp>
            <p:nvSpPr>
              <p:cNvPr id="19569" name="AutoShape 75" hidden="0"/>
              <p:cNvSpPr>
                <a:spLocks noChangeArrowheads="1"/>
              </p:cNvSpPr>
              <p:nvPr isPhoto="0" userDrawn="0"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b</a:t>
                </a:r>
                <a:endParaRPr/>
              </a:p>
            </p:txBody>
          </p:sp>
          <p:sp>
            <p:nvSpPr>
              <p:cNvPr id="19570" name="AutoShape 76" hidden="0"/>
              <p:cNvSpPr>
                <a:spLocks noChangeArrowheads="1"/>
              </p:cNvSpPr>
              <p:nvPr isPhoto="0" userDrawn="0"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p</a:t>
                </a:r>
                <a:endParaRPr/>
              </a:p>
            </p:txBody>
          </p:sp>
          <p:sp>
            <p:nvSpPr>
              <p:cNvPr id="19571" name="AutoShape 77" hidden="0"/>
              <p:cNvSpPr>
                <a:spLocks noChangeArrowheads="1"/>
              </p:cNvSpPr>
              <p:nvPr isPhoto="0" userDrawn="0"/>
            </p:nvSpPr>
            <p:spPr bwMode="auto">
              <a:xfrm>
                <a:off x="2351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q</a:t>
                </a:r>
                <a:endParaRPr/>
              </a:p>
            </p:txBody>
          </p:sp>
          <p:sp>
            <p:nvSpPr>
              <p:cNvPr id="19572" name="AutoShape 78" hidden="0"/>
              <p:cNvSpPr>
                <a:spLocks noChangeArrowheads="1"/>
              </p:cNvSpPr>
              <p:nvPr isPhoto="0" userDrawn="0"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c</a:t>
                </a:r>
                <a:endParaRPr/>
              </a:p>
            </p:txBody>
          </p:sp>
          <p:sp>
            <p:nvSpPr>
              <p:cNvPr id="19573" name="AutoShape 79" hidden="0"/>
              <p:cNvSpPr>
                <a:spLocks noChangeArrowheads="1"/>
              </p:cNvSpPr>
              <p:nvPr isPhoto="0" userDrawn="0"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e</a:t>
                </a:r>
                <a:endParaRPr/>
              </a:p>
            </p:txBody>
          </p:sp>
          <p:sp>
            <p:nvSpPr>
              <p:cNvPr id="19574" name="AutoShape 80" hidden="0"/>
              <p:cNvSpPr>
                <a:spLocks noChangeArrowheads="1"/>
              </p:cNvSpPr>
              <p:nvPr isPhoto="0" userDrawn="0"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h</a:t>
                </a:r>
                <a:endParaRPr/>
              </a:p>
            </p:txBody>
          </p:sp>
          <p:sp>
            <p:nvSpPr>
              <p:cNvPr id="19575" name="AutoShape 81" hidden="0"/>
              <p:cNvSpPr>
                <a:spLocks noChangeArrowheads="1"/>
              </p:cNvSpPr>
              <p:nvPr isPhoto="0" userDrawn="0"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a</a:t>
                </a:r>
                <a:endParaRPr/>
              </a:p>
            </p:txBody>
          </p:sp>
          <p:sp>
            <p:nvSpPr>
              <p:cNvPr id="19576" name="AutoShape 82" hidden="0"/>
              <p:cNvSpPr>
                <a:spLocks noChangeArrowheads="1"/>
              </p:cNvSpPr>
              <p:nvPr isPhoto="0" userDrawn="0"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f</a:t>
                </a:r>
                <a:endParaRPr/>
              </a:p>
            </p:txBody>
          </p:sp>
          <p:sp>
            <p:nvSpPr>
              <p:cNvPr id="19577" name="AutoShape 83" hidden="0"/>
              <p:cNvSpPr>
                <a:spLocks noChangeArrowheads="1"/>
              </p:cNvSpPr>
              <p:nvPr isPhoto="0" userDrawn="0"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r</a:t>
                </a:r>
                <a:endParaRPr/>
              </a:p>
            </p:txBody>
          </p:sp>
          <p:cxnSp>
            <p:nvCxnSpPr>
              <p:cNvPr id="19578" name="AutoShape 84" hidden="0"/>
              <p:cNvCxnSpPr>
                <a:cxnSpLocks noChangeShapeType="1"/>
                <a:stCxn id="19566" idx="5"/>
                <a:endCxn id="19570" idx="2"/>
              </p:cNvCxnSpPr>
              <p:nvPr isPhoto="0" userDrawn="0"/>
            </p:nvCxnSpPr>
            <p:spPr bwMode="auto">
              <a:xfrm>
                <a:off x="746" y="2617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 hidden="0"/>
              <p:cNvCxnSpPr>
                <a:cxnSpLocks noChangeShapeType="1"/>
                <a:stCxn id="19570" idx="5"/>
                <a:endCxn id="19571" idx="2"/>
              </p:cNvCxnSpPr>
              <p:nvPr isPhoto="0" userDrawn="0"/>
            </p:nvCxnSpPr>
            <p:spPr bwMode="auto">
              <a:xfrm flipV="1">
                <a:off x="1609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 hidden="0"/>
              <p:cNvCxnSpPr>
                <a:cxnSpLocks noChangeShapeType="1"/>
                <a:stCxn id="19574" idx="3"/>
                <a:endCxn id="19571" idx="7"/>
              </p:cNvCxnSpPr>
              <p:nvPr isPhoto="0" userDrawn="0"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 hidden="0"/>
              <p:cNvCxnSpPr>
                <a:cxnSpLocks noChangeShapeType="1"/>
                <a:stCxn id="19574" idx="2"/>
                <a:endCxn id="19570" idx="6"/>
              </p:cNvCxnSpPr>
              <p:nvPr isPhoto="0" userDrawn="0"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 hidden="0"/>
              <p:cNvCxnSpPr>
                <a:cxnSpLocks noChangeShapeType="1"/>
                <a:stCxn id="19573" idx="4"/>
                <a:endCxn id="19574" idx="7"/>
              </p:cNvCxnSpPr>
              <p:nvPr isPhoto="0" userDrawn="0"/>
            </p:nvCxnSpPr>
            <p:spPr bwMode="auto">
              <a:xfrm flipH="1">
                <a:off x="3578" y="2064"/>
                <a:ext cx="213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 hidden="0"/>
              <p:cNvCxnSpPr>
                <a:cxnSpLocks noChangeShapeType="1"/>
                <a:stCxn id="19573" idx="5"/>
                <a:endCxn id="19577" idx="1"/>
              </p:cNvCxnSpPr>
              <p:nvPr isPhoto="0" userDrawn="0"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 hidden="0"/>
              <p:cNvCxnSpPr>
                <a:cxnSpLocks noChangeShapeType="1"/>
                <a:stCxn id="19577" idx="0"/>
                <a:endCxn id="19576" idx="4"/>
              </p:cNvCxnSpPr>
              <p:nvPr isPhoto="0" userDrawn="0"/>
            </p:nvCxnSpPr>
            <p:spPr bwMode="auto">
              <a:xfrm flipV="1">
                <a:off x="4608" y="2351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 hidden="0"/>
              <p:cNvCxnSpPr>
                <a:cxnSpLocks noChangeShapeType="1"/>
                <a:stCxn id="19576" idx="0"/>
                <a:endCxn id="19567" idx="4"/>
              </p:cNvCxnSpPr>
              <p:nvPr isPhoto="0" userDrawn="0"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 hidden="0"/>
              <p:cNvCxnSpPr>
                <a:cxnSpLocks noChangeShapeType="1"/>
                <a:stCxn id="19566" idx="7"/>
              </p:cNvCxnSpPr>
              <p:nvPr isPhoto="0" userDrawn="0"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 hidden="0"/>
              <p:cNvCxnSpPr>
                <a:cxnSpLocks noChangeShapeType="1"/>
                <a:stCxn id="19568" idx="1"/>
                <a:endCxn id="19569" idx="5"/>
              </p:cNvCxnSpPr>
              <p:nvPr isPhoto="0" userDrawn="0"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 hidden="0"/>
              <p:cNvCxnSpPr>
                <a:cxnSpLocks noChangeShapeType="1"/>
                <a:endCxn id="19575" idx="2"/>
              </p:cNvCxnSpPr>
              <p:nvPr isPhoto="0" userDrawn="0"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 hidden="0"/>
              <p:cNvCxnSpPr>
                <a:cxnSpLocks noChangeShapeType="1"/>
                <a:stCxn id="19572" idx="2"/>
                <a:endCxn id="19575" idx="6"/>
              </p:cNvCxnSpPr>
              <p:nvPr isPhoto="0" userDrawn="0"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 hidden="0"/>
              <p:cNvCxnSpPr>
                <a:cxnSpLocks noChangeShapeType="1"/>
                <a:stCxn id="19568" idx="7"/>
                <a:endCxn id="19572" idx="3"/>
              </p:cNvCxnSpPr>
              <p:nvPr isPhoto="0" userDrawn="0"/>
            </p:nvCxnSpPr>
            <p:spPr bwMode="auto">
              <a:xfrm flipV="1">
                <a:off x="2138" y="1418"/>
                <a:ext cx="812" cy="42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 hidden="0"/>
              <p:cNvCxnSpPr>
                <a:cxnSpLocks noChangeShapeType="1"/>
                <a:stCxn id="19568" idx="6"/>
                <a:endCxn id="19573" idx="2"/>
              </p:cNvCxnSpPr>
              <p:nvPr isPhoto="0" userDrawn="0"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 hidden="0"/>
              <p:cNvCxnSpPr>
                <a:cxnSpLocks noChangeShapeType="1"/>
                <a:stCxn id="19576" idx="1"/>
                <a:endCxn id="19572" idx="6"/>
              </p:cNvCxnSpPr>
              <p:nvPr isPhoto="0" userDrawn="0"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 hidden="0"/>
              <p:cNvCxnSpPr>
                <a:cxnSpLocks noChangeShapeType="1"/>
                <a:stCxn id="19566" idx="6"/>
                <a:endCxn id="19573" idx="3"/>
              </p:cNvCxnSpPr>
              <p:nvPr isPhoto="0" userDrawn="0"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 hidden="0"/>
            <p:cNvCxnSpPr>
              <a:cxnSpLocks noChangeShapeType="1"/>
              <a:stCxn id="19571" idx="6"/>
              <a:endCxn id="19577" idx="2"/>
            </p:cNvCxnSpPr>
            <p:nvPr isPhoto="0" userDrawn="0"/>
          </p:nvCxnSpPr>
          <p:spPr bwMode="auto">
            <a:xfrm flipV="1">
              <a:off x="2966" y="3042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85" name="Line 140" hidden="0"/>
          <p:cNvSpPr>
            <a:spLocks noChangeShapeType="1"/>
          </p:cNvSpPr>
          <p:nvPr isPhoto="0" userDrawn="0"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797837" name="Oval 141" hidden="0"/>
          <p:cNvSpPr>
            <a:spLocks noChangeArrowheads="1"/>
          </p:cNvSpPr>
          <p:nvPr isPhoto="0" userDrawn="0"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19508" name="Oval 163" hidden="0"/>
          <p:cNvSpPr>
            <a:spLocks noChangeArrowheads="1"/>
          </p:cNvSpPr>
          <p:nvPr isPhoto="0" userDrawn="0"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7860" name="Oval 164" hidden="0"/>
          <p:cNvSpPr>
            <a:spLocks noChangeArrowheads="1"/>
          </p:cNvSpPr>
          <p:nvPr isPhoto="0" userDrawn="0"/>
        </p:nvSpPr>
        <p:spPr bwMode="auto">
          <a:xfrm>
            <a:off x="3730630" y="3973512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7861" name="Oval 165" hidden="0"/>
          <p:cNvSpPr>
            <a:spLocks noChangeArrowheads="1"/>
          </p:cNvSpPr>
          <p:nvPr isPhoto="0" userDrawn="0"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7862" name="Oval 166" hidden="0"/>
          <p:cNvSpPr>
            <a:spLocks noChangeArrowheads="1"/>
          </p:cNvSpPr>
          <p:nvPr isPhoto="0" userDrawn="0"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19537" name="Text Box 194" hidden="0"/>
          <p:cNvSpPr txBox="1">
            <a:spLocks noChangeArrowheads="1"/>
          </p:cNvSpPr>
          <p:nvPr isPhoto="0" userDrawn="0"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latin typeface="Calibri"/>
              </a:rPr>
              <a:t>Strategy: expand a deepest node first</a:t>
            </a:r>
            <a:endParaRPr/>
          </a:p>
          <a:p>
            <a:pPr>
              <a:spcBef>
                <a:spcPts val="0"/>
              </a:spcBef>
              <a:defRPr/>
            </a:pPr>
            <a:r>
              <a:rPr lang="en-US" i="1">
                <a:latin typeface="Calibri"/>
              </a:rPr>
              <a:t>Implementation: Frontier is a LIFO stack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0" y="0"/>
            <a:ext cx="12192000" cy="1143000"/>
          </a:xfrm>
        </p:spPr>
        <p:txBody>
          <a:bodyPr/>
          <a:lstStyle/>
          <a:p>
            <a:pPr>
              <a:defRPr/>
            </a:pPr>
            <a:r>
              <a:rPr lang="en-US"/>
              <a:t>Comparison</a:t>
            </a:r>
            <a:endParaRPr/>
          </a:p>
        </p:txBody>
      </p:sp>
      <p:pic>
        <p:nvPicPr>
          <p:cNvPr id="4" name="Picture 3" descr="greedy_pacman.jp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7" descr="uniform_pacman.jp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3" descr="astar_pacman.jpg" hidden="0"/>
          <p:cNvPicPr>
            <a:picLocks noChangeAspect="1" noGrp="1"/>
          </p:cNvPicPr>
          <p:nvPr isPhoto="0" userDrawn="0"/>
        </p:nvPicPr>
        <p:blipFill>
          <a:blip r:embed="rId4"/>
          <a:stretch/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 hidden="0"/>
          <p:cNvSpPr txBox="1"/>
          <p:nvPr isPhoto="0" userDrawn="0"/>
        </p:nvSpPr>
        <p:spPr bwMode="auto">
          <a:xfrm>
            <a:off x="1143000" y="5039380"/>
            <a:ext cx="1726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800">
                <a:latin typeface="Calibri"/>
                <a:cs typeface="Calibri"/>
              </a:rPr>
              <a:t>Greedy (h)</a:t>
            </a:r>
            <a:endParaRPr/>
          </a:p>
        </p:txBody>
      </p:sp>
      <p:sp>
        <p:nvSpPr>
          <p:cNvPr id="8" name="TextBox 7" hidden="0"/>
          <p:cNvSpPr txBox="1"/>
          <p:nvPr isPhoto="0" userDrawn="0"/>
        </p:nvSpPr>
        <p:spPr bwMode="auto">
          <a:xfrm>
            <a:off x="5105400" y="5039380"/>
            <a:ext cx="2577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800">
                <a:latin typeface="Calibri"/>
                <a:cs typeface="Calibri"/>
              </a:rPr>
              <a:t>Uniform Cost (g)</a:t>
            </a:r>
            <a:endParaRPr/>
          </a:p>
        </p:txBody>
      </p:sp>
      <p:sp>
        <p:nvSpPr>
          <p:cNvPr id="9" name="TextBox 8" hidden="0"/>
          <p:cNvSpPr txBox="1"/>
          <p:nvPr isPhoto="0" userDrawn="0"/>
        </p:nvSpPr>
        <p:spPr bwMode="auto">
          <a:xfrm>
            <a:off x="9753600" y="5039380"/>
            <a:ext cx="1411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800">
                <a:latin typeface="Calibri"/>
                <a:cs typeface="Calibri"/>
              </a:rPr>
              <a:t>A* (</a:t>
            </a:r>
            <a:r>
              <a:rPr lang="en-US" sz="2800">
                <a:latin typeface="Calibri"/>
                <a:cs typeface="Calibri"/>
              </a:rPr>
              <a:t>g+h</a:t>
            </a:r>
            <a:r>
              <a:rPr lang="en-US" sz="2800">
                <a:latin typeface="Calibri"/>
                <a:cs typeface="Calibri"/>
              </a:rPr>
              <a:t>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674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A* Applications</a:t>
            </a:r>
            <a:endParaRPr/>
          </a:p>
        </p:txBody>
      </p:sp>
      <p:sp>
        <p:nvSpPr>
          <p:cNvPr id="28675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2800"/>
              <a:t>Video games</a:t>
            </a:r>
            <a:endParaRPr/>
          </a:p>
          <a:p>
            <a:pPr>
              <a:defRPr/>
            </a:pPr>
            <a:r>
              <a:rPr lang="en-US" sz="2800"/>
              <a:t>Pathing</a:t>
            </a:r>
            <a:r>
              <a:rPr lang="en-US" sz="2800"/>
              <a:t> / routing problems</a:t>
            </a:r>
            <a:endParaRPr/>
          </a:p>
          <a:p>
            <a:pPr>
              <a:defRPr/>
            </a:pPr>
            <a:r>
              <a:rPr lang="en-US" sz="2800"/>
              <a:t>Resource planning problems</a:t>
            </a:r>
            <a:endParaRPr/>
          </a:p>
          <a:p>
            <a:pPr>
              <a:defRPr/>
            </a:pPr>
            <a:r>
              <a:rPr lang="en-US" sz="2800"/>
              <a:t>Robot motion planning</a:t>
            </a:r>
            <a:endParaRPr/>
          </a:p>
          <a:p>
            <a:pPr>
              <a:defRPr/>
            </a:pPr>
            <a:r>
              <a:rPr lang="en-US" sz="2800"/>
              <a:t>Language analysis</a:t>
            </a:r>
            <a:endParaRPr/>
          </a:p>
          <a:p>
            <a:pPr>
              <a:defRPr/>
            </a:pPr>
            <a:r>
              <a:rPr lang="en-US" sz="2800"/>
              <a:t>Machine translation</a:t>
            </a:r>
            <a:endParaRPr/>
          </a:p>
          <a:p>
            <a:pPr>
              <a:defRPr/>
            </a:pPr>
            <a:r>
              <a:rPr lang="en-US" sz="2800"/>
              <a:t>Speech recognition</a:t>
            </a:r>
            <a:endParaRPr/>
          </a:p>
          <a:p>
            <a:pPr>
              <a:defRPr/>
            </a:pPr>
            <a:r>
              <a:rPr lang="en-US" sz="2800"/>
              <a:t>Protein design</a:t>
            </a:r>
            <a:endParaRPr/>
          </a:p>
          <a:p>
            <a:pPr>
              <a:defRPr/>
            </a:pPr>
            <a:r>
              <a:rPr lang="en-US" sz="2800"/>
              <a:t>Chemical synthesis</a:t>
            </a:r>
            <a:endParaRPr/>
          </a:p>
          <a:p>
            <a:pPr>
              <a:defRPr/>
            </a:pPr>
            <a:r>
              <a:rPr lang="en-US" sz="2800"/>
              <a:t>…</a:t>
            </a:r>
            <a:endParaRPr/>
          </a:p>
        </p:txBody>
      </p:sp>
      <p:pic>
        <p:nvPicPr>
          <p:cNvPr id="8" name="Picture 2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Creating Heuristics</a:t>
            </a:r>
            <a:endParaRPr/>
          </a:p>
        </p:txBody>
      </p:sp>
      <p:pic>
        <p:nvPicPr>
          <p:cNvPr id="4" name="Picture 2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530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Creating Admissible Heuristics</a:t>
            </a:r>
            <a:endParaRPr/>
          </a:p>
        </p:txBody>
      </p:sp>
      <p:sp>
        <p:nvSpPr>
          <p:cNvPr id="21507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406400" y="1397000"/>
            <a:ext cx="11379200" cy="5300979"/>
          </a:xfrm>
        </p:spPr>
        <p:txBody>
          <a:bodyPr/>
          <a:lstStyle/>
          <a:p>
            <a:pPr marL="1371531" lvl="3" indent="0">
              <a:buNone/>
              <a:defRPr/>
            </a:pPr>
            <a:endParaRPr lang="en-US" sz="1600"/>
          </a:p>
          <a:p>
            <a:pPr>
              <a:defRPr/>
            </a:pPr>
            <a:r>
              <a:rPr lang="en-US" sz="2800"/>
              <a:t>Often, admissible heuristics are solutions to </a:t>
            </a:r>
            <a:r>
              <a:rPr lang="en-US" sz="2800" b="1" i="1">
                <a:solidFill>
                  <a:srgbClr val="FF0000"/>
                </a:solidFill>
              </a:rPr>
              <a:t>relaxed problems</a:t>
            </a:r>
            <a:r>
              <a:rPr lang="en-US" sz="2800" i="1"/>
              <a:t>, </a:t>
            </a:r>
            <a:r>
              <a:rPr lang="en-US" sz="2800"/>
              <a:t>where new actions are available</a:t>
            </a:r>
            <a:endParaRPr/>
          </a:p>
          <a:p>
            <a:pPr>
              <a:defRPr/>
            </a:pPr>
            <a:endParaRPr lang="en-US" sz="2800" i="1"/>
          </a:p>
          <a:p>
            <a:pPr>
              <a:defRPr/>
            </a:pPr>
            <a:endParaRPr lang="en-US" sz="2800" i="1"/>
          </a:p>
          <a:p>
            <a:pPr>
              <a:defRPr/>
            </a:pPr>
            <a:endParaRPr lang="en-US" sz="2800" i="1"/>
          </a:p>
          <a:p>
            <a:pPr>
              <a:defRPr/>
            </a:pPr>
            <a:endParaRPr lang="en-US" sz="2800" i="1"/>
          </a:p>
          <a:p>
            <a:pPr>
              <a:defRPr/>
            </a:pPr>
            <a:endParaRPr lang="en-US" sz="2800" i="1"/>
          </a:p>
          <a:p>
            <a:pPr>
              <a:defRPr/>
            </a:pPr>
            <a:r>
              <a:rPr lang="en-US" sz="2800"/>
              <a:t>Problem</a:t>
            </a:r>
            <a:r>
              <a:rPr lang="en-US" sz="2800" i="1"/>
              <a:t> </a:t>
            </a:r>
            <a:r>
              <a:rPr lang="en-US" sz="2800" i="1">
                <a:solidFill>
                  <a:srgbClr val="D303CA"/>
                </a:solidFill>
              </a:rPr>
              <a:t>P</a:t>
            </a:r>
            <a:r>
              <a:rPr lang="en-US" sz="2800" baseline="-25000">
                <a:solidFill>
                  <a:srgbClr val="D303CA"/>
                </a:solidFill>
              </a:rPr>
              <a:t>2</a:t>
            </a:r>
            <a:r>
              <a:rPr lang="en-US" sz="2800" i="1"/>
              <a:t> </a:t>
            </a:r>
            <a:r>
              <a:rPr lang="en-US" sz="2800"/>
              <a:t>is a relaxed version of </a:t>
            </a:r>
            <a:r>
              <a:rPr lang="en-US" sz="2800" i="1">
                <a:solidFill>
                  <a:srgbClr val="D303CA"/>
                </a:solidFill>
              </a:rPr>
              <a:t>P</a:t>
            </a:r>
            <a:r>
              <a:rPr lang="en-US" sz="2800" baseline="-25000">
                <a:solidFill>
                  <a:srgbClr val="D303CA"/>
                </a:solidFill>
              </a:rPr>
              <a:t>1</a:t>
            </a:r>
            <a:r>
              <a:rPr lang="en-US" sz="2800"/>
              <a:t> if </a:t>
            </a:r>
            <a:r>
              <a:rPr lang="en-US" sz="2800" i="1">
                <a:solidFill>
                  <a:srgbClr val="CC00CC"/>
                </a:solidFill>
                <a:latin typeface="Lucida Calligraphy"/>
              </a:rPr>
              <a:t>A</a:t>
            </a:r>
            <a:r>
              <a:rPr lang="en-US" sz="2800" baseline="-25000">
                <a:solidFill>
                  <a:srgbClr val="D303CA"/>
                </a:solidFill>
              </a:rPr>
              <a:t>2</a:t>
            </a:r>
            <a:r>
              <a:rPr lang="en-US" sz="2800">
                <a:solidFill>
                  <a:srgbClr val="CC00CC"/>
                </a:solidFill>
              </a:rPr>
              <a:t>(</a:t>
            </a:r>
            <a:r>
              <a:rPr lang="en-US" sz="2800" i="1">
                <a:solidFill>
                  <a:srgbClr val="CC00CC"/>
                </a:solidFill>
              </a:rPr>
              <a:t>s</a:t>
            </a:r>
            <a:r>
              <a:rPr lang="en-US" sz="2800">
                <a:solidFill>
                  <a:srgbClr val="CC00CC"/>
                </a:solidFill>
              </a:rPr>
              <a:t>) </a:t>
            </a:r>
            <a:r>
              <a:rPr lang="en-US">
                <a:solidFill>
                  <a:srgbClr val="D303CA"/>
                </a:solidFill>
              </a:rPr>
              <a:t></a:t>
            </a:r>
            <a:r>
              <a:rPr lang="en-US"/>
              <a:t> </a:t>
            </a:r>
            <a:r>
              <a:rPr lang="en-US" sz="2800" i="1">
                <a:solidFill>
                  <a:srgbClr val="CC00CC"/>
                </a:solidFill>
                <a:latin typeface="Lucida Calligraphy"/>
              </a:rPr>
              <a:t>A</a:t>
            </a:r>
            <a:r>
              <a:rPr lang="en-US" sz="2800" baseline="-25000">
                <a:solidFill>
                  <a:srgbClr val="D303CA"/>
                </a:solidFill>
              </a:rPr>
              <a:t>1</a:t>
            </a:r>
            <a:r>
              <a:rPr lang="en-US" sz="2800">
                <a:solidFill>
                  <a:srgbClr val="CC00CC"/>
                </a:solidFill>
              </a:rPr>
              <a:t>(</a:t>
            </a:r>
            <a:r>
              <a:rPr lang="en-US" sz="2800" i="1">
                <a:solidFill>
                  <a:srgbClr val="CC00CC"/>
                </a:solidFill>
              </a:rPr>
              <a:t>s</a:t>
            </a:r>
            <a:r>
              <a:rPr lang="en-US" sz="2800">
                <a:solidFill>
                  <a:srgbClr val="CC00CC"/>
                </a:solidFill>
              </a:rPr>
              <a:t>) </a:t>
            </a:r>
            <a:r>
              <a:rPr lang="en-US" sz="2800"/>
              <a:t>for every </a:t>
            </a:r>
            <a:r>
              <a:rPr lang="en-US" sz="2800" i="1">
                <a:solidFill>
                  <a:srgbClr val="CC00CC"/>
                </a:solidFill>
              </a:rPr>
              <a:t>s</a:t>
            </a:r>
            <a:endParaRPr/>
          </a:p>
          <a:p>
            <a:pPr>
              <a:defRPr/>
            </a:pPr>
            <a:r>
              <a:rPr lang="en-US" sz="2800"/>
              <a:t>Theorem: </a:t>
            </a:r>
            <a:r>
              <a:rPr lang="en-US" sz="2800" i="1">
                <a:solidFill>
                  <a:srgbClr val="D303CA"/>
                </a:solidFill>
              </a:rPr>
              <a:t>h</a:t>
            </a:r>
            <a:r>
              <a:rPr lang="en-US" sz="2800" baseline="-25000">
                <a:solidFill>
                  <a:srgbClr val="D303CA"/>
                </a:solidFill>
              </a:rPr>
              <a:t>2</a:t>
            </a:r>
            <a:r>
              <a:rPr lang="en-US" sz="2800" baseline="30000">
                <a:solidFill>
                  <a:srgbClr val="D303CA"/>
                </a:solidFill>
              </a:rPr>
              <a:t>*</a:t>
            </a:r>
            <a:r>
              <a:rPr lang="en-US" sz="2800">
                <a:solidFill>
                  <a:srgbClr val="D303CA"/>
                </a:solidFill>
              </a:rPr>
              <a:t>(</a:t>
            </a:r>
            <a:r>
              <a:rPr lang="en-US" sz="2800" i="1">
                <a:solidFill>
                  <a:srgbClr val="D303CA"/>
                </a:solidFill>
              </a:rPr>
              <a:t>s</a:t>
            </a:r>
            <a:r>
              <a:rPr lang="en-US" sz="2800">
                <a:solidFill>
                  <a:srgbClr val="D303CA"/>
                </a:solidFill>
              </a:rPr>
              <a:t>) </a:t>
            </a:r>
            <a:r>
              <a:rPr lang="en-US"/>
              <a:t></a:t>
            </a:r>
            <a:r>
              <a:rPr lang="en-US" sz="2800">
                <a:solidFill>
                  <a:srgbClr val="D303CA"/>
                </a:solidFill>
              </a:rPr>
              <a:t> </a:t>
            </a:r>
            <a:r>
              <a:rPr lang="en-US" sz="2800" i="1">
                <a:solidFill>
                  <a:srgbClr val="D303CA"/>
                </a:solidFill>
              </a:rPr>
              <a:t>h</a:t>
            </a:r>
            <a:r>
              <a:rPr lang="en-US" sz="2800" baseline="-25000">
                <a:solidFill>
                  <a:srgbClr val="D303CA"/>
                </a:solidFill>
              </a:rPr>
              <a:t>1</a:t>
            </a:r>
            <a:r>
              <a:rPr lang="en-US" sz="2800" baseline="30000">
                <a:solidFill>
                  <a:srgbClr val="D303CA"/>
                </a:solidFill>
              </a:rPr>
              <a:t>*</a:t>
            </a:r>
            <a:r>
              <a:rPr lang="en-US" sz="2800">
                <a:solidFill>
                  <a:srgbClr val="D303CA"/>
                </a:solidFill>
              </a:rPr>
              <a:t>(</a:t>
            </a:r>
            <a:r>
              <a:rPr lang="en-US" sz="2800" i="1">
                <a:solidFill>
                  <a:srgbClr val="D303CA"/>
                </a:solidFill>
              </a:rPr>
              <a:t>s</a:t>
            </a:r>
            <a:r>
              <a:rPr lang="en-US" sz="2800">
                <a:solidFill>
                  <a:srgbClr val="D303CA"/>
                </a:solidFill>
              </a:rPr>
              <a:t>) </a:t>
            </a:r>
            <a:r>
              <a:rPr lang="en-US" sz="2800"/>
              <a:t>for every </a:t>
            </a:r>
            <a:r>
              <a:rPr lang="en-US" sz="2800" i="1">
                <a:solidFill>
                  <a:srgbClr val="CC00CC"/>
                </a:solidFill>
              </a:rPr>
              <a:t>s</a:t>
            </a:r>
            <a:r>
              <a:rPr lang="en-US" sz="2800"/>
              <a:t>, so </a:t>
            </a:r>
            <a:r>
              <a:rPr lang="en-US" sz="2800" i="1">
                <a:solidFill>
                  <a:srgbClr val="D303CA"/>
                </a:solidFill>
              </a:rPr>
              <a:t>h</a:t>
            </a:r>
            <a:r>
              <a:rPr lang="en-US" sz="2800" baseline="-25000">
                <a:solidFill>
                  <a:srgbClr val="D303CA"/>
                </a:solidFill>
              </a:rPr>
              <a:t>2</a:t>
            </a:r>
            <a:r>
              <a:rPr lang="en-US" sz="2800" baseline="30000">
                <a:solidFill>
                  <a:srgbClr val="D303CA"/>
                </a:solidFill>
              </a:rPr>
              <a:t>*</a:t>
            </a:r>
            <a:r>
              <a:rPr lang="en-US" sz="2800">
                <a:solidFill>
                  <a:srgbClr val="D303CA"/>
                </a:solidFill>
              </a:rPr>
              <a:t>(</a:t>
            </a:r>
            <a:r>
              <a:rPr lang="en-US" sz="2800" i="1">
                <a:solidFill>
                  <a:srgbClr val="D303CA"/>
                </a:solidFill>
              </a:rPr>
              <a:t>s</a:t>
            </a:r>
            <a:r>
              <a:rPr lang="en-US" sz="2800">
                <a:solidFill>
                  <a:srgbClr val="D303CA"/>
                </a:solidFill>
              </a:rPr>
              <a:t>) </a:t>
            </a:r>
            <a:r>
              <a:rPr lang="en-US" sz="2800"/>
              <a:t>is admissible for </a:t>
            </a:r>
            <a:r>
              <a:rPr lang="en-US" sz="2800" i="1">
                <a:solidFill>
                  <a:srgbClr val="D303CA"/>
                </a:solidFill>
              </a:rPr>
              <a:t>P</a:t>
            </a:r>
            <a:r>
              <a:rPr lang="en-US" sz="2800" baseline="-25000">
                <a:solidFill>
                  <a:srgbClr val="D303CA"/>
                </a:solidFill>
              </a:rPr>
              <a:t>1</a:t>
            </a:r>
            <a:endParaRPr lang="en-US" sz="2800" i="1"/>
          </a:p>
          <a:p>
            <a:pPr lvl="2">
              <a:defRPr/>
            </a:pPr>
            <a:endParaRPr lang="en-US" sz="2000" i="1"/>
          </a:p>
          <a:p>
            <a:pPr>
              <a:defRPr/>
            </a:pPr>
            <a:endParaRPr lang="en-US" sz="2800"/>
          </a:p>
          <a:p>
            <a:pPr>
              <a:defRPr/>
            </a:pPr>
            <a:endParaRPr lang="en-US" sz="2800"/>
          </a:p>
          <a:p>
            <a:pPr>
              <a:defRPr/>
            </a:pPr>
            <a:endParaRPr lang="en-US" sz="2800"/>
          </a:p>
          <a:p>
            <a:pPr>
              <a:defRPr/>
            </a:pPr>
            <a:endParaRPr lang="en-US" sz="2800"/>
          </a:p>
        </p:txBody>
      </p:sp>
      <p:grpSp>
        <p:nvGrpSpPr>
          <p:cNvPr id="2" name="Group 9" hidden="0"/>
          <p:cNvGrpSpPr/>
          <p:nvPr isPhoto="0" userDrawn="0"/>
        </p:nvGrpSpPr>
        <p:grpSpPr bwMode="auto">
          <a:xfrm>
            <a:off x="6553200" y="301610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 hidden="0"/>
            <p:cNvPicPr>
              <a:picLocks noChangeAspect="1" noChangeArrowheads="1"/>
            </p:cNvPicPr>
            <p:nvPr isPhoto="0" userDrawn="0"/>
          </p:nvPicPr>
          <p:blipFill>
            <a:blip r:embed="rId2"/>
            <a:stretch/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 hidden="0"/>
            <p:cNvCxnSpPr>
              <a:cxnSpLocks/>
            </p:cNvCxnSpPr>
            <p:nvPr isPhoto="0" userDrawn="0"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 hidden="0"/>
            <p:cNvSpPr txBox="1">
              <a:spLocks noChangeArrowheads="1"/>
            </p:cNvSpPr>
            <p:nvPr isPhoto="0" userDrawn="0"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b="1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  <a:endParaRPr/>
            </a:p>
          </p:txBody>
        </p:sp>
        <p:cxnSp>
          <p:nvCxnSpPr>
            <p:cNvPr id="14" name="Straight Arrow Connector 13" hidden="0"/>
            <p:cNvCxnSpPr>
              <a:cxnSpLocks/>
            </p:cNvCxnSpPr>
            <p:nvPr isPhoto="0" userDrawn="0"/>
          </p:nvCxnSpPr>
          <p:spPr bwMode="auto">
            <a:xfrm rot="5400000">
              <a:off x="4931082" y="4797091"/>
              <a:ext cx="609969" cy="1587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" hidden="0"/>
          <p:cNvGrpSpPr/>
          <p:nvPr isPhoto="0" userDrawn="0"/>
        </p:nvGrpSpPr>
        <p:grpSpPr bwMode="auto">
          <a:xfrm>
            <a:off x="1752599" y="2983230"/>
            <a:ext cx="3505199" cy="1786100"/>
            <a:chOff x="1752599" y="2983230"/>
            <a:chExt cx="3505199" cy="1786100"/>
          </a:xfrm>
        </p:grpSpPr>
        <p:grpSp>
          <p:nvGrpSpPr>
            <p:cNvPr id="13" name="Group 12" hidden="0"/>
            <p:cNvGrpSpPr/>
            <p:nvPr isPhoto="0" userDrawn="0"/>
          </p:nvGrpSpPr>
          <p:grpSpPr bwMode="auto">
            <a:xfrm>
              <a:off x="2438400" y="2983230"/>
              <a:ext cx="2819399" cy="1786100"/>
              <a:chOff x="2743201" y="4111625"/>
              <a:chExt cx="2170113" cy="1374775"/>
            </a:xfrm>
          </p:grpSpPr>
          <p:pic>
            <p:nvPicPr>
              <p:cNvPr id="15" name="Picture 4" hidden="0"/>
              <p:cNvPicPr>
                <a:picLocks noChangeAspect="1" noChangeArrowheads="1"/>
              </p:cNvPicPr>
              <p:nvPr isPhoto="0" userDrawn="0"/>
            </p:nvPicPr>
            <p:blipFill>
              <a:blip r:embed="rId3"/>
              <a:srcRect l="0" t="0" r="22438" b="0"/>
              <a:stretch/>
            </p:blipFill>
            <p:spPr bwMode="auto">
              <a:xfrm>
                <a:off x="2743201" y="4111625"/>
                <a:ext cx="2170113" cy="137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7" name="Straight Connector 16" hidden="0"/>
              <p:cNvCxnSpPr>
                <a:cxnSpLocks/>
              </p:cNvCxnSpPr>
              <p:nvPr isPhoto="0" userDrawn="0"/>
            </p:nvCxnSpPr>
            <p:spPr bwMode="auto">
              <a:xfrm>
                <a:off x="2895600" y="4492623"/>
                <a:ext cx="1295400" cy="6858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 hidden="0"/>
            <p:cNvSpPr txBox="1">
              <a:spLocks noChangeArrowheads="1"/>
            </p:cNvSpPr>
            <p:nvPr isPhoto="0" userDrawn="0"/>
          </p:nvSpPr>
          <p:spPr bwMode="auto">
            <a:xfrm>
              <a:off x="1752599" y="4191000"/>
              <a:ext cx="990600" cy="523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spAutoFit/>
            </a:bodyPr>
            <a:lstStyle/>
            <a:p>
              <a:pPr>
                <a:defRPr/>
              </a:pPr>
              <a:r>
                <a:rPr lang="en-US" sz="2800" b="1">
                  <a:solidFill>
                    <a:srgbClr val="FF0000"/>
                  </a:solidFill>
                  <a:latin typeface="Calibri"/>
                  <a:cs typeface="Calibri"/>
                </a:rPr>
                <a:t>366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554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Example: 8 Puzzle</a:t>
            </a:r>
            <a:endParaRPr/>
          </a:p>
        </p:txBody>
      </p:sp>
      <p:sp>
        <p:nvSpPr>
          <p:cNvPr id="23555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685800" y="4495800"/>
            <a:ext cx="6781800" cy="1630363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400"/>
              <a:t>What are the states?</a:t>
            </a:r>
            <a:endParaRPr/>
          </a:p>
          <a:p>
            <a:pPr>
              <a:lnSpc>
                <a:spcPct val="90000"/>
              </a:lnSpc>
              <a:defRPr/>
            </a:pPr>
            <a:r>
              <a:rPr lang="en-US" sz="2400"/>
              <a:t>How many states?</a:t>
            </a:r>
            <a:endParaRPr/>
          </a:p>
          <a:p>
            <a:pPr>
              <a:lnSpc>
                <a:spcPct val="90000"/>
              </a:lnSpc>
              <a:defRPr/>
            </a:pPr>
            <a:r>
              <a:rPr lang="en-US" sz="2400"/>
              <a:t>What are the actions?</a:t>
            </a:r>
            <a:endParaRPr/>
          </a:p>
          <a:p>
            <a:pPr>
              <a:lnSpc>
                <a:spcPct val="90000"/>
              </a:lnSpc>
              <a:defRPr/>
            </a:pPr>
            <a:r>
              <a:rPr lang="en-US" sz="2400"/>
              <a:t>What are the step costs?</a:t>
            </a:r>
            <a:endParaRPr/>
          </a:p>
        </p:txBody>
      </p:sp>
      <p:grpSp>
        <p:nvGrpSpPr>
          <p:cNvPr id="7" name="Group 6" hidden="0"/>
          <p:cNvGrpSpPr/>
          <p:nvPr isPhoto="0" userDrawn="0"/>
        </p:nvGrpSpPr>
        <p:grpSpPr bwMode="auto"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 hidden="0"/>
            <p:cNvPicPr>
              <a:picLocks noChangeAspect="1" noChangeArrowheads="1"/>
            </p:cNvPicPr>
            <p:nvPr isPhoto="0" userDrawn="0"/>
          </p:nvPicPr>
          <p:blipFill>
            <a:blip r:embed="rId3"/>
            <a:stretch/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 hidden="0"/>
            <p:cNvSpPr/>
            <p:nvPr isPhoto="0" userDrawn="0"/>
          </p:nvSpPr>
          <p:spPr bwMode="auto">
            <a:xfrm>
              <a:off x="10515600" y="4724399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9459" name="Picture 3" hidden="0"/>
          <p:cNvPicPr>
            <a:picLocks noChangeAspect="1" noChangeArrowheads="1"/>
          </p:cNvPicPr>
          <p:nvPr isPhoto="0" userDrawn="0"/>
        </p:nvPicPr>
        <p:blipFill>
          <a:blip r:embed="rId4"/>
          <a:stretch/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 hidden="0"/>
          <p:cNvSpPr txBox="1"/>
          <p:nvPr isPhoto="0" userDrawn="0"/>
        </p:nvSpPr>
        <p:spPr bwMode="auto"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>
                <a:latin typeface="Calibri"/>
              </a:rPr>
              <a:t>Start State</a:t>
            </a:r>
            <a:endParaRPr/>
          </a:p>
        </p:txBody>
      </p:sp>
      <p:sp>
        <p:nvSpPr>
          <p:cNvPr id="10" name="TextBox 9" hidden="0"/>
          <p:cNvSpPr txBox="1"/>
          <p:nvPr isPhoto="0" userDrawn="0"/>
        </p:nvSpPr>
        <p:spPr bwMode="auto"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>
                <a:latin typeface="Calibri"/>
              </a:rPr>
              <a:t>Goal State</a:t>
            </a:r>
            <a:endParaRPr/>
          </a:p>
        </p:txBody>
      </p:sp>
      <p:pic>
        <p:nvPicPr>
          <p:cNvPr id="11" name="Picture 3" hidden="0"/>
          <p:cNvPicPr>
            <a:picLocks noChangeAspect="1" noChangeArrowheads="1"/>
          </p:cNvPicPr>
          <p:nvPr isPhoto="0" userDrawn="0"/>
        </p:nvPicPr>
        <p:blipFill>
          <a:blip r:embed="rId5"/>
          <a:stretch/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 hidden="0"/>
          <p:cNvSpPr txBox="1"/>
          <p:nvPr isPhoto="0" userDrawn="0"/>
        </p:nvSpPr>
        <p:spPr bwMode="auto"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>
                <a:latin typeface="Calibri"/>
              </a:rPr>
              <a:t>Actions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578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8 Puzzle I</a:t>
            </a:r>
            <a:endParaRPr/>
          </a:p>
        </p:txBody>
      </p:sp>
      <p:sp>
        <p:nvSpPr>
          <p:cNvPr id="819203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381000" y="1295400"/>
            <a:ext cx="6324600" cy="4525963"/>
          </a:xfrm>
        </p:spPr>
        <p:txBody>
          <a:bodyPr/>
          <a:lstStyle/>
          <a:p>
            <a:pPr>
              <a:defRPr/>
            </a:pPr>
            <a:r>
              <a:rPr lang="en-US" sz="2800"/>
              <a:t>Heuristic: Number of tiles misplaced</a:t>
            </a:r>
            <a:endParaRPr/>
          </a:p>
          <a:p>
            <a:pPr>
              <a:defRPr/>
            </a:pPr>
            <a:r>
              <a:rPr lang="en-US" sz="2800"/>
              <a:t>Why is it admissible?</a:t>
            </a:r>
            <a:endParaRPr/>
          </a:p>
          <a:p>
            <a:pPr>
              <a:defRPr/>
            </a:pPr>
            <a:r>
              <a:rPr lang="en-US" sz="2800"/>
              <a:t>h(start) =</a:t>
            </a:r>
            <a:endParaRPr/>
          </a:p>
        </p:txBody>
      </p:sp>
      <p:sp>
        <p:nvSpPr>
          <p:cNvPr id="819206" name="Text Box 6" hidden="0"/>
          <p:cNvSpPr txBox="1">
            <a:spLocks noChangeArrowheads="1"/>
          </p:cNvSpPr>
          <p:nvPr isPhoto="0" userDrawn="0"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3200">
                <a:solidFill>
                  <a:schemeClr val="accent2"/>
                </a:solidFill>
                <a:latin typeface="Calibri"/>
              </a:rPr>
              <a:t>8</a:t>
            </a:r>
            <a:endParaRPr/>
          </a:p>
        </p:txBody>
      </p:sp>
      <p:graphicFrame>
        <p:nvGraphicFramePr>
          <p:cNvPr id="819294" name="Group 94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6117295" y="4112577"/>
          <a:ext cx="5312705" cy="2212023"/>
        </p:xfrm>
        <a:graphic>
          <a:graphicData uri="http://schemas.openxmlformats.org/drawingml/2006/table">
            <a:tbl>
              <a:tblPr firstRow="0" firstCol="0" lastRow="0" lastCol="0" bandRow="0" bandCol="0"/>
              <a:tblGrid>
                <a:gridCol w="1046442"/>
                <a:gridCol w="1368424"/>
                <a:gridCol w="1368424"/>
                <a:gridCol w="1529415"/>
              </a:tblGrid>
              <a:tr h="744539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endParaRPr lang="en-US" sz="2400" b="0" i="0" u="none" strike="noStrike" cap="none">
                        <a:ln>
                          <a:noFill/>
                        </a:ln>
                        <a:solidFill>
                          <a:schemeClr val="accent2"/>
                        </a:solidFill>
                        <a:latin typeface="Calibri"/>
                      </a:endParaRPr>
                    </a:p>
                  </a:txBody>
                  <a:tcPr>
                    <a:lnL w="12700" algn="ctr">
                      <a:noFill/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 gridSpan="3"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Average nodes expanded when the optimal path has…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398461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endParaRPr lang="en-US" sz="2400" b="0" i="0" u="none" strike="noStrike" cap="none">
                        <a:ln>
                          <a:noFill/>
                        </a:ln>
                        <a:solidFill>
                          <a:schemeClr val="accent2"/>
                        </a:solidFill>
                        <a:latin typeface="Calibri"/>
                      </a:endParaRPr>
                    </a:p>
                  </a:txBody>
                  <a:tcPr>
                    <a:lnL w="12700" algn="ctr">
                      <a:noFill/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noFill/>
                    </a:lnT>
                    <a:lnB w="12700" algn="ctr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…4 steps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…8 steps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…12 steps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FCCFF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UCS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112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6,300</a:t>
                      </a:r>
                      <a:endParaRPr lang="en-US" sz="2400" b="0" i="0" u="none" strike="noStrike" cap="none" baseline="30000">
                        <a:ln>
                          <a:noFill/>
                        </a:ln>
                        <a:solidFill>
                          <a:schemeClr val="accent2"/>
                        </a:solidFill>
                        <a:latin typeface="Calibri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3.6 x 10</a:t>
                      </a:r>
                      <a:r>
                        <a:rPr lang="en-US" sz="2400" b="0" i="0" u="none" strike="noStrike" cap="none" baseline="30000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6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FCCFF"/>
                    </a:solidFill>
                  </a:tcPr>
                </a:tc>
              </a:tr>
              <a:tr h="474663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A*</a:t>
                      </a:r>
                      <a:r>
                        <a:rPr lang="en-US" sz="20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TILES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13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39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227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2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 hidden="0"/>
          <p:cNvGrpSpPr/>
          <p:nvPr isPhoto="0" userDrawn="0"/>
        </p:nvGrpSpPr>
        <p:grpSpPr bwMode="auto"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 hidden="0"/>
            <p:cNvPicPr>
              <a:picLocks noChangeAspect="1" noChangeArrowheads="1"/>
            </p:cNvPicPr>
            <p:nvPr isPhoto="0" userDrawn="0"/>
          </p:nvPicPr>
          <p:blipFill>
            <a:blip r:embed="rId3"/>
            <a:stretch/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 hidden="0"/>
            <p:cNvSpPr txBox="1"/>
            <p:nvPr isPhoto="0" userDrawn="0"/>
          </p:nvSpPr>
          <p:spPr bwMode="auto"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000">
                  <a:latin typeface="Calibri"/>
                </a:rPr>
                <a:t>Start State</a:t>
              </a:r>
              <a:endParaRPr/>
            </a:p>
          </p:txBody>
        </p:sp>
        <p:sp>
          <p:nvSpPr>
            <p:cNvPr id="10" name="TextBox 9" hidden="0"/>
            <p:cNvSpPr txBox="1"/>
            <p:nvPr isPhoto="0" userDrawn="0"/>
          </p:nvSpPr>
          <p:spPr bwMode="auto">
            <a:xfrm>
              <a:off x="4376148" y="3664584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000">
                  <a:latin typeface="Calibri"/>
                </a:rPr>
                <a:t>Goal State</a:t>
              </a:r>
              <a:endParaRPr/>
            </a:p>
          </p:txBody>
        </p:sp>
      </p:grpSp>
      <p:sp>
        <p:nvSpPr>
          <p:cNvPr id="12" name="TextBox 11" hidden="0"/>
          <p:cNvSpPr txBox="1"/>
          <p:nvPr isPhoto="0" userDrawn="0"/>
        </p:nvSpPr>
        <p:spPr bwMode="auto"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>
                <a:latin typeface="Calibri"/>
              </a:rPr>
              <a:t>Statistics from Andrew Moore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602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8 Puzzle II</a:t>
            </a:r>
            <a:endParaRPr/>
          </a:p>
        </p:txBody>
      </p:sp>
      <p:sp>
        <p:nvSpPr>
          <p:cNvPr id="813059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457200" y="1600201"/>
            <a:ext cx="5867399" cy="4525963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400"/>
              <a:t>What if we had an easier 8-puzzle where any tile could slide any direction at any time, ignoring other tiles?</a:t>
            </a:r>
            <a:endParaRPr/>
          </a:p>
          <a:p>
            <a:pPr>
              <a:lnSpc>
                <a:spcPct val="90000"/>
              </a:lnSpc>
              <a:defRPr/>
            </a:pPr>
            <a:endParaRPr lang="en-US" sz="2400"/>
          </a:p>
          <a:p>
            <a:pPr>
              <a:lnSpc>
                <a:spcPct val="90000"/>
              </a:lnSpc>
              <a:defRPr/>
            </a:pPr>
            <a:r>
              <a:rPr lang="en-US" sz="2400"/>
              <a:t>Total </a:t>
            </a:r>
            <a:r>
              <a:rPr lang="en-US" sz="2400" i="1"/>
              <a:t>Manhattan </a:t>
            </a:r>
            <a:r>
              <a:rPr lang="en-US" sz="2400"/>
              <a:t>distance</a:t>
            </a:r>
            <a:endParaRPr/>
          </a:p>
          <a:p>
            <a:pPr>
              <a:lnSpc>
                <a:spcPct val="90000"/>
              </a:lnSpc>
              <a:defRPr/>
            </a:pPr>
            <a:endParaRPr lang="en-US" sz="2400"/>
          </a:p>
          <a:p>
            <a:pPr>
              <a:lnSpc>
                <a:spcPct val="90000"/>
              </a:lnSpc>
              <a:defRPr/>
            </a:pPr>
            <a:r>
              <a:rPr lang="en-US" sz="2400"/>
              <a:t>Why is it admissible?</a:t>
            </a:r>
            <a:endParaRPr/>
          </a:p>
          <a:p>
            <a:pPr>
              <a:lnSpc>
                <a:spcPct val="90000"/>
              </a:lnSpc>
              <a:defRPr/>
            </a:pPr>
            <a:endParaRPr lang="en-US" sz="2400"/>
          </a:p>
          <a:p>
            <a:pPr>
              <a:lnSpc>
                <a:spcPct val="90000"/>
              </a:lnSpc>
              <a:defRPr/>
            </a:pPr>
            <a:r>
              <a:rPr lang="en-US" sz="2400"/>
              <a:t>h(start) =</a:t>
            </a:r>
            <a:endParaRPr/>
          </a:p>
          <a:p>
            <a:pPr>
              <a:lnSpc>
                <a:spcPct val="90000"/>
              </a:lnSpc>
              <a:defRPr/>
            </a:pPr>
            <a:endParaRPr lang="en-US" sz="2400"/>
          </a:p>
        </p:txBody>
      </p:sp>
      <p:sp>
        <p:nvSpPr>
          <p:cNvPr id="813061" name="Text Box 5" hidden="0"/>
          <p:cNvSpPr txBox="1">
            <a:spLocks noChangeArrowheads="1"/>
          </p:cNvSpPr>
          <p:nvPr isPhoto="0" userDrawn="0"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2400">
                <a:solidFill>
                  <a:schemeClr val="accent2"/>
                </a:solidFill>
                <a:latin typeface="Calibri"/>
              </a:rPr>
              <a:t>3 + 1 + 2 + … = 18</a:t>
            </a:r>
            <a:endParaRPr/>
          </a:p>
        </p:txBody>
      </p:sp>
      <p:graphicFrame>
        <p:nvGraphicFramePr>
          <p:cNvPr id="813133" name="Group 77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5575256" y="4267200"/>
          <a:ext cx="6107573" cy="2252471"/>
        </p:xfrm>
        <a:graphic>
          <a:graphicData uri="http://schemas.openxmlformats.org/drawingml/2006/table">
            <a:tbl>
              <a:tblPr firstRow="0" firstCol="0" lastRow="0" lastCol="0" bandRow="0" bandCol="0"/>
              <a:tblGrid>
                <a:gridCol w="1920947"/>
                <a:gridCol w="1342880"/>
                <a:gridCol w="1342880"/>
                <a:gridCol w="1500866"/>
              </a:tblGrid>
              <a:tr h="744539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endParaRPr lang="en-US" sz="2400" b="0" i="0" u="none" strike="noStrike" cap="none">
                        <a:ln>
                          <a:noFill/>
                        </a:ln>
                        <a:solidFill>
                          <a:schemeClr val="accent2"/>
                        </a:solidFill>
                        <a:latin typeface="Calibri"/>
                      </a:endParaRPr>
                    </a:p>
                  </a:txBody>
                  <a:tcPr>
                    <a:lnL w="12700" algn="ctr">
                      <a:noFill/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 gridSpan="3"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Average nodes expanded when the optimal path has…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472439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endParaRPr lang="en-US" sz="2400" b="0" i="0" u="none" strike="noStrike" cap="none">
                        <a:ln>
                          <a:noFill/>
                        </a:ln>
                        <a:solidFill>
                          <a:schemeClr val="accent2"/>
                        </a:solidFill>
                        <a:latin typeface="Calibri"/>
                      </a:endParaRPr>
                    </a:p>
                  </a:txBody>
                  <a:tcPr>
                    <a:lnL w="12700" algn="ctr">
                      <a:noFill/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noFill/>
                    </a:lnT>
                    <a:lnB w="12700" algn="ctr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…4 steps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…8 steps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…12 steps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FCCFF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A*</a:t>
                      </a:r>
                      <a:r>
                        <a:rPr lang="en-US" sz="20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TILES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13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39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227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FCCFF"/>
                    </a:solidFill>
                  </a:tcPr>
                </a:tc>
              </a:tr>
              <a:tr h="499872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A*</a:t>
                      </a:r>
                      <a:r>
                        <a:rPr lang="en-US" sz="20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MANHATTAN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12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25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73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grpSp>
        <p:nvGrpSpPr>
          <p:cNvPr id="10" name="Group 9" hidden="0"/>
          <p:cNvGrpSpPr/>
          <p:nvPr isPhoto="0" userDrawn="0"/>
        </p:nvGrpSpPr>
        <p:grpSpPr bwMode="auto"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 hidden="0"/>
            <p:cNvPicPr>
              <a:picLocks noChangeAspect="1" noChangeArrowheads="1"/>
            </p:cNvPicPr>
            <p:nvPr isPhoto="0" userDrawn="0"/>
          </p:nvPicPr>
          <p:blipFill>
            <a:blip r:embed="rId2"/>
            <a:stretch/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 hidden="0"/>
            <p:cNvSpPr txBox="1"/>
            <p:nvPr isPhoto="0" userDrawn="0"/>
          </p:nvSpPr>
          <p:spPr bwMode="auto"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000">
                  <a:latin typeface="Calibri"/>
                </a:rPr>
                <a:t>Start State</a:t>
              </a:r>
              <a:endParaRPr/>
            </a:p>
          </p:txBody>
        </p:sp>
        <p:sp>
          <p:nvSpPr>
            <p:cNvPr id="13" name="TextBox 12" hidden="0"/>
            <p:cNvSpPr txBox="1"/>
            <p:nvPr isPhoto="0" userDrawn="0"/>
          </p:nvSpPr>
          <p:spPr bwMode="auto">
            <a:xfrm>
              <a:off x="4376148" y="3664584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000">
                  <a:latin typeface="Calibri"/>
                </a:rPr>
                <a:t>Goal State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650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Combining heuristics</a:t>
            </a:r>
            <a:endParaRPr/>
          </a:p>
        </p:txBody>
      </p:sp>
      <p:sp>
        <p:nvSpPr>
          <p:cNvPr id="27651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379686" y="1524000"/>
            <a:ext cx="11055230" cy="4953000"/>
          </a:xfrm>
        </p:spPr>
        <p:txBody>
          <a:bodyPr/>
          <a:lstStyle/>
          <a:p>
            <a:pPr>
              <a:defRPr/>
            </a:pPr>
            <a:r>
              <a:rPr lang="en-US" sz="2400"/>
              <a:t>Dominance: </a:t>
            </a:r>
            <a:r>
              <a:rPr lang="en-US" sz="2400" i="1">
                <a:solidFill>
                  <a:srgbClr val="D303CA"/>
                </a:solidFill>
              </a:rPr>
              <a:t>h</a:t>
            </a:r>
            <a:r>
              <a:rPr lang="en-US" sz="2400" baseline="-25000">
                <a:solidFill>
                  <a:srgbClr val="D303CA"/>
                </a:solidFill>
              </a:rPr>
              <a:t>1</a:t>
            </a:r>
            <a:r>
              <a:rPr lang="en-US" sz="2400">
                <a:solidFill>
                  <a:srgbClr val="D303CA"/>
                </a:solidFill>
              </a:rPr>
              <a:t> </a:t>
            </a:r>
            <a:r>
              <a:rPr lang="en-US" sz="2400">
                <a:solidFill>
                  <a:srgbClr val="D303CA"/>
                </a:solidFill>
                <a:cs typeface="Arial"/>
              </a:rPr>
              <a:t>≥</a:t>
            </a:r>
            <a:r>
              <a:rPr lang="en-US" sz="2400">
                <a:solidFill>
                  <a:srgbClr val="D303CA"/>
                </a:solidFill>
              </a:rPr>
              <a:t> </a:t>
            </a:r>
            <a:r>
              <a:rPr lang="en-US" sz="2400" i="1">
                <a:solidFill>
                  <a:srgbClr val="D303CA"/>
                </a:solidFill>
              </a:rPr>
              <a:t>h</a:t>
            </a:r>
            <a:r>
              <a:rPr lang="en-US" sz="2400" baseline="-25000">
                <a:solidFill>
                  <a:srgbClr val="D303CA"/>
                </a:solidFill>
              </a:rPr>
              <a:t>2</a:t>
            </a:r>
            <a:r>
              <a:rPr lang="en-US" sz="2400">
                <a:solidFill>
                  <a:srgbClr val="D303CA"/>
                </a:solidFill>
              </a:rPr>
              <a:t> </a:t>
            </a:r>
            <a:r>
              <a:rPr lang="en-US" sz="2400"/>
              <a:t>if    </a:t>
            </a:r>
            <a:endParaRPr/>
          </a:p>
          <a:p>
            <a:pPr marL="0" indent="0">
              <a:buNone/>
              <a:defRPr/>
            </a:pPr>
            <a:r>
              <a:rPr lang="en-US" sz="2400">
                <a:solidFill>
                  <a:srgbClr val="D303CA"/>
                </a:solidFill>
              </a:rPr>
              <a:t>                     </a:t>
            </a:r>
            <a:r>
              <a:rPr lang="en-US" sz="2400" i="1">
                <a:solidFill>
                  <a:srgbClr val="D303CA"/>
                </a:solidFill>
              </a:rPr>
              <a:t>n</a:t>
            </a:r>
            <a:r>
              <a:rPr lang="en-US" sz="2400">
                <a:solidFill>
                  <a:srgbClr val="D303CA"/>
                </a:solidFill>
              </a:rPr>
              <a:t>  </a:t>
            </a:r>
            <a:r>
              <a:rPr lang="en-US" sz="2400" i="1">
                <a:solidFill>
                  <a:srgbClr val="D303CA"/>
                </a:solidFill>
              </a:rPr>
              <a:t>h</a:t>
            </a:r>
            <a:r>
              <a:rPr lang="en-US" sz="2400" baseline="-25000">
                <a:solidFill>
                  <a:srgbClr val="D303CA"/>
                </a:solidFill>
              </a:rPr>
              <a:t>1</a:t>
            </a:r>
            <a:r>
              <a:rPr lang="en-US" sz="2400">
                <a:solidFill>
                  <a:srgbClr val="D303CA"/>
                </a:solidFill>
              </a:rPr>
              <a:t>(</a:t>
            </a:r>
            <a:r>
              <a:rPr lang="en-US" sz="2400" i="1">
                <a:solidFill>
                  <a:srgbClr val="D303CA"/>
                </a:solidFill>
              </a:rPr>
              <a:t>n</a:t>
            </a:r>
            <a:r>
              <a:rPr lang="en-US" sz="2400">
                <a:solidFill>
                  <a:srgbClr val="D303CA"/>
                </a:solidFill>
              </a:rPr>
              <a:t>) </a:t>
            </a:r>
            <a:r>
              <a:rPr lang="en-US" sz="2400">
                <a:solidFill>
                  <a:srgbClr val="D303CA"/>
                </a:solidFill>
              </a:rPr>
              <a:t></a:t>
            </a:r>
            <a:r>
              <a:rPr lang="en-US" sz="2400">
                <a:solidFill>
                  <a:srgbClr val="D303CA"/>
                </a:solidFill>
              </a:rPr>
              <a:t> </a:t>
            </a:r>
            <a:r>
              <a:rPr lang="en-US" sz="2400" i="1">
                <a:solidFill>
                  <a:srgbClr val="D303CA"/>
                </a:solidFill>
              </a:rPr>
              <a:t>h</a:t>
            </a:r>
            <a:r>
              <a:rPr lang="en-US" sz="2400" baseline="-25000">
                <a:solidFill>
                  <a:srgbClr val="D303CA"/>
                </a:solidFill>
              </a:rPr>
              <a:t>2</a:t>
            </a:r>
            <a:r>
              <a:rPr lang="en-US" sz="2400">
                <a:solidFill>
                  <a:srgbClr val="D303CA"/>
                </a:solidFill>
              </a:rPr>
              <a:t>(</a:t>
            </a:r>
            <a:r>
              <a:rPr lang="en-US" sz="2400" i="1">
                <a:solidFill>
                  <a:srgbClr val="D303CA"/>
                </a:solidFill>
              </a:rPr>
              <a:t>n</a:t>
            </a:r>
            <a:r>
              <a:rPr lang="en-US" sz="2400">
                <a:solidFill>
                  <a:srgbClr val="D303CA"/>
                </a:solidFill>
              </a:rPr>
              <a:t>)</a:t>
            </a:r>
            <a:endParaRPr/>
          </a:p>
          <a:p>
            <a:pPr lvl="1">
              <a:defRPr/>
            </a:pPr>
            <a:r>
              <a:rPr lang="en-US" sz="2000"/>
              <a:t>Roughly speaking, larger is better as long as both are admissible</a:t>
            </a:r>
            <a:endParaRPr/>
          </a:p>
          <a:p>
            <a:pPr lvl="1">
              <a:defRPr/>
            </a:pPr>
            <a:r>
              <a:rPr lang="en-US" sz="2000"/>
              <a:t>The zero heuristic is pretty bad (what does A* do with h=0?)</a:t>
            </a:r>
            <a:endParaRPr/>
          </a:p>
          <a:p>
            <a:pPr lvl="1">
              <a:defRPr/>
            </a:pPr>
            <a:r>
              <a:rPr lang="en-US" sz="2000"/>
              <a:t>The exact heuristic is pretty good, but usually too expensive!</a:t>
            </a:r>
            <a:endParaRPr/>
          </a:p>
          <a:p>
            <a:pPr>
              <a:defRPr/>
            </a:pPr>
            <a:r>
              <a:rPr lang="en-US" sz="2400"/>
              <a:t>What if we have two heuristics, neither dominates the other?</a:t>
            </a:r>
            <a:endParaRPr/>
          </a:p>
          <a:p>
            <a:pPr lvl="1">
              <a:defRPr/>
            </a:pPr>
            <a:r>
              <a:rPr lang="en-US" sz="2000"/>
              <a:t>Form a new heuristic by taking the max of both:</a:t>
            </a:r>
            <a:endParaRPr/>
          </a:p>
          <a:p>
            <a:pPr marL="457176" lvl="1" indent="0">
              <a:buNone/>
              <a:defRPr/>
            </a:pPr>
            <a:r>
              <a:rPr lang="en-US" sz="2000"/>
              <a:t>                  </a:t>
            </a:r>
            <a:r>
              <a:rPr lang="en-US" sz="2400" i="1">
                <a:solidFill>
                  <a:srgbClr val="D303CA"/>
                </a:solidFill>
              </a:rPr>
              <a:t>h</a:t>
            </a:r>
            <a:r>
              <a:rPr lang="en-US" sz="2400">
                <a:solidFill>
                  <a:srgbClr val="D303CA"/>
                </a:solidFill>
              </a:rPr>
              <a:t>(</a:t>
            </a:r>
            <a:r>
              <a:rPr lang="en-US" sz="2400" i="1">
                <a:solidFill>
                  <a:srgbClr val="D303CA"/>
                </a:solidFill>
              </a:rPr>
              <a:t>n</a:t>
            </a:r>
            <a:r>
              <a:rPr lang="en-US" sz="2400">
                <a:solidFill>
                  <a:srgbClr val="D303CA"/>
                </a:solidFill>
              </a:rPr>
              <a:t>) = max(</a:t>
            </a:r>
            <a:r>
              <a:rPr lang="en-US" sz="2400"/>
              <a:t> </a:t>
            </a:r>
            <a:r>
              <a:rPr lang="en-US" sz="2400" i="1">
                <a:solidFill>
                  <a:srgbClr val="D303CA"/>
                </a:solidFill>
              </a:rPr>
              <a:t>h</a:t>
            </a:r>
            <a:r>
              <a:rPr lang="en-US" sz="2400" baseline="-25000">
                <a:solidFill>
                  <a:srgbClr val="D303CA"/>
                </a:solidFill>
              </a:rPr>
              <a:t>1</a:t>
            </a:r>
            <a:r>
              <a:rPr lang="en-US" sz="2400">
                <a:solidFill>
                  <a:srgbClr val="D303CA"/>
                </a:solidFill>
              </a:rPr>
              <a:t>(</a:t>
            </a:r>
            <a:r>
              <a:rPr lang="en-US" sz="2400" i="1">
                <a:solidFill>
                  <a:srgbClr val="D303CA"/>
                </a:solidFill>
              </a:rPr>
              <a:t>n</a:t>
            </a:r>
            <a:r>
              <a:rPr lang="en-US" sz="2400">
                <a:solidFill>
                  <a:srgbClr val="D303CA"/>
                </a:solidFill>
              </a:rPr>
              <a:t>), </a:t>
            </a:r>
            <a:r>
              <a:rPr lang="en-US" sz="2400" i="1">
                <a:solidFill>
                  <a:srgbClr val="D303CA"/>
                </a:solidFill>
              </a:rPr>
              <a:t>h</a:t>
            </a:r>
            <a:r>
              <a:rPr lang="en-US" sz="2400" baseline="-25000">
                <a:solidFill>
                  <a:srgbClr val="D303CA"/>
                </a:solidFill>
              </a:rPr>
              <a:t>2</a:t>
            </a:r>
            <a:r>
              <a:rPr lang="en-US" sz="2400">
                <a:solidFill>
                  <a:srgbClr val="D303CA"/>
                </a:solidFill>
              </a:rPr>
              <a:t>(</a:t>
            </a:r>
            <a:r>
              <a:rPr lang="en-US" sz="2400" i="1">
                <a:solidFill>
                  <a:srgbClr val="D303CA"/>
                </a:solidFill>
              </a:rPr>
              <a:t>n</a:t>
            </a:r>
            <a:r>
              <a:rPr lang="en-US" sz="2400">
                <a:solidFill>
                  <a:srgbClr val="D303CA"/>
                </a:solidFill>
              </a:rPr>
              <a:t>))</a:t>
            </a:r>
            <a:endParaRPr lang="en-US" sz="2000"/>
          </a:p>
          <a:p>
            <a:pPr lvl="1">
              <a:defRPr/>
            </a:pPr>
            <a:r>
              <a:rPr lang="en-US" sz="2000"/>
              <a:t>Max of admissible heuristics is admissible and dominates both!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650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Example: Knight’s moves</a:t>
            </a:r>
            <a:endParaRPr/>
          </a:p>
        </p:txBody>
      </p:sp>
      <p:sp>
        <p:nvSpPr>
          <p:cNvPr id="27651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379686" y="1524000"/>
            <a:ext cx="8209351" cy="4953000"/>
          </a:xfrm>
        </p:spPr>
        <p:txBody>
          <a:bodyPr/>
          <a:lstStyle/>
          <a:p>
            <a:pPr>
              <a:defRPr/>
            </a:pPr>
            <a:r>
              <a:rPr lang="en-US" sz="2400"/>
              <a:t>Minimum number of knight’s moves to get from A to B?</a:t>
            </a:r>
            <a:endParaRPr/>
          </a:p>
          <a:p>
            <a:pPr lvl="1">
              <a:defRPr/>
            </a:pPr>
            <a:r>
              <a:rPr lang="en-US" sz="2000" i="1">
                <a:solidFill>
                  <a:srgbClr val="D303CA"/>
                </a:solidFill>
              </a:rPr>
              <a:t>h</a:t>
            </a:r>
            <a:r>
              <a:rPr lang="en-US" sz="2000" baseline="-25000">
                <a:solidFill>
                  <a:srgbClr val="D303CA"/>
                </a:solidFill>
              </a:rPr>
              <a:t>1</a:t>
            </a:r>
            <a:r>
              <a:rPr lang="en-US" sz="2000"/>
              <a:t> = (Manhattan distance)/3 </a:t>
            </a:r>
            <a:endParaRPr/>
          </a:p>
          <a:p>
            <a:pPr lvl="2">
              <a:defRPr/>
            </a:pPr>
            <a:r>
              <a:rPr lang="en-US" sz="1600" i="1">
                <a:solidFill>
                  <a:srgbClr val="D303CA"/>
                </a:solidFill>
              </a:rPr>
              <a:t>h</a:t>
            </a:r>
            <a:r>
              <a:rPr lang="en-US" sz="1600" baseline="-25000">
                <a:solidFill>
                  <a:srgbClr val="D303CA"/>
                </a:solidFill>
              </a:rPr>
              <a:t>1</a:t>
            </a:r>
            <a:r>
              <a:rPr lang="en-US" sz="1600" baseline="30000">
                <a:solidFill>
                  <a:srgbClr val="D303CA"/>
                </a:solidFill>
              </a:rPr>
              <a:t>’</a:t>
            </a:r>
            <a:r>
              <a:rPr lang="en-US" sz="1600"/>
              <a:t> = </a:t>
            </a:r>
            <a:r>
              <a:rPr lang="en-US" sz="1600" i="1">
                <a:solidFill>
                  <a:srgbClr val="D303CA"/>
                </a:solidFill>
              </a:rPr>
              <a:t>h</a:t>
            </a:r>
            <a:r>
              <a:rPr lang="en-US" sz="1600" baseline="-25000">
                <a:solidFill>
                  <a:srgbClr val="D303CA"/>
                </a:solidFill>
              </a:rPr>
              <a:t>1 </a:t>
            </a:r>
            <a:r>
              <a:rPr lang="en-US" sz="1600"/>
              <a:t>rounded up to correct parity (even if A, B same color, odd otherwise)</a:t>
            </a:r>
            <a:endParaRPr/>
          </a:p>
          <a:p>
            <a:pPr lvl="1">
              <a:defRPr/>
            </a:pPr>
            <a:r>
              <a:rPr lang="en-US" sz="2000" i="1">
                <a:solidFill>
                  <a:srgbClr val="D303CA"/>
                </a:solidFill>
              </a:rPr>
              <a:t>h</a:t>
            </a:r>
            <a:r>
              <a:rPr lang="en-US" sz="2000" baseline="-25000">
                <a:solidFill>
                  <a:srgbClr val="D303CA"/>
                </a:solidFill>
              </a:rPr>
              <a:t>2</a:t>
            </a:r>
            <a:r>
              <a:rPr lang="en-US" sz="2000"/>
              <a:t> = (Euclidean distance)/√5 (rounded up to correct parity)</a:t>
            </a:r>
            <a:endParaRPr/>
          </a:p>
          <a:p>
            <a:pPr lvl="1">
              <a:defRPr/>
            </a:pPr>
            <a:r>
              <a:rPr lang="en-US" sz="2000" i="1">
                <a:solidFill>
                  <a:srgbClr val="D303CA"/>
                </a:solidFill>
              </a:rPr>
              <a:t>h</a:t>
            </a:r>
            <a:r>
              <a:rPr lang="en-US" sz="2000" baseline="-25000">
                <a:solidFill>
                  <a:srgbClr val="D303CA"/>
                </a:solidFill>
              </a:rPr>
              <a:t>3</a:t>
            </a:r>
            <a:r>
              <a:rPr lang="en-US" sz="2000"/>
              <a:t> = (max x or y shift)/2 (rounded up to correct parity)</a:t>
            </a:r>
            <a:endParaRPr/>
          </a:p>
          <a:p>
            <a:pPr>
              <a:defRPr/>
            </a:pPr>
            <a:r>
              <a:rPr lang="en-US" sz="2400" i="1">
                <a:solidFill>
                  <a:srgbClr val="D303CA"/>
                </a:solidFill>
              </a:rPr>
              <a:t>h</a:t>
            </a:r>
            <a:r>
              <a:rPr lang="en-US" sz="2400">
                <a:solidFill>
                  <a:srgbClr val="D303CA"/>
                </a:solidFill>
              </a:rPr>
              <a:t>(</a:t>
            </a:r>
            <a:r>
              <a:rPr lang="en-US" sz="2400" i="1">
                <a:solidFill>
                  <a:srgbClr val="D303CA"/>
                </a:solidFill>
              </a:rPr>
              <a:t>n</a:t>
            </a:r>
            <a:r>
              <a:rPr lang="en-US" sz="2400">
                <a:solidFill>
                  <a:srgbClr val="D303CA"/>
                </a:solidFill>
              </a:rPr>
              <a:t>) = max(</a:t>
            </a:r>
            <a:r>
              <a:rPr lang="en-US" sz="2400"/>
              <a:t> </a:t>
            </a:r>
            <a:r>
              <a:rPr lang="en-US" sz="2400" i="1">
                <a:solidFill>
                  <a:srgbClr val="D303CA"/>
                </a:solidFill>
              </a:rPr>
              <a:t>h</a:t>
            </a:r>
            <a:r>
              <a:rPr lang="en-US" sz="2400" baseline="-25000">
                <a:solidFill>
                  <a:srgbClr val="D303CA"/>
                </a:solidFill>
              </a:rPr>
              <a:t>1</a:t>
            </a:r>
            <a:r>
              <a:rPr lang="en-US" sz="2400" baseline="30000">
                <a:solidFill>
                  <a:srgbClr val="D303CA"/>
                </a:solidFill>
              </a:rPr>
              <a:t>’</a:t>
            </a:r>
            <a:r>
              <a:rPr lang="en-US" sz="2400">
                <a:solidFill>
                  <a:srgbClr val="D303CA"/>
                </a:solidFill>
              </a:rPr>
              <a:t>(</a:t>
            </a:r>
            <a:r>
              <a:rPr lang="en-US" sz="2400" i="1">
                <a:solidFill>
                  <a:srgbClr val="D303CA"/>
                </a:solidFill>
              </a:rPr>
              <a:t>n</a:t>
            </a:r>
            <a:r>
              <a:rPr lang="en-US" sz="2400">
                <a:solidFill>
                  <a:srgbClr val="D303CA"/>
                </a:solidFill>
              </a:rPr>
              <a:t>), </a:t>
            </a:r>
            <a:r>
              <a:rPr lang="en-US" sz="2400" i="1">
                <a:solidFill>
                  <a:srgbClr val="D303CA"/>
                </a:solidFill>
              </a:rPr>
              <a:t>h</a:t>
            </a:r>
            <a:r>
              <a:rPr lang="en-US" sz="2400" baseline="-25000">
                <a:solidFill>
                  <a:srgbClr val="D303CA"/>
                </a:solidFill>
              </a:rPr>
              <a:t>2</a:t>
            </a:r>
            <a:r>
              <a:rPr lang="en-US" sz="2400">
                <a:solidFill>
                  <a:srgbClr val="D303CA"/>
                </a:solidFill>
              </a:rPr>
              <a:t>(</a:t>
            </a:r>
            <a:r>
              <a:rPr lang="en-US" sz="2400" i="1">
                <a:solidFill>
                  <a:srgbClr val="D303CA"/>
                </a:solidFill>
              </a:rPr>
              <a:t>n</a:t>
            </a:r>
            <a:r>
              <a:rPr lang="en-US" sz="2400">
                <a:solidFill>
                  <a:srgbClr val="D303CA"/>
                </a:solidFill>
              </a:rPr>
              <a:t>), </a:t>
            </a:r>
            <a:r>
              <a:rPr lang="en-US" sz="2400" i="1">
                <a:solidFill>
                  <a:srgbClr val="D303CA"/>
                </a:solidFill>
              </a:rPr>
              <a:t>h</a:t>
            </a:r>
            <a:r>
              <a:rPr lang="en-US" sz="2400" baseline="-25000">
                <a:solidFill>
                  <a:srgbClr val="D303CA"/>
                </a:solidFill>
              </a:rPr>
              <a:t>3</a:t>
            </a:r>
            <a:r>
              <a:rPr lang="en-US" sz="2400">
                <a:solidFill>
                  <a:srgbClr val="D303CA"/>
                </a:solidFill>
              </a:rPr>
              <a:t>(</a:t>
            </a:r>
            <a:r>
              <a:rPr lang="en-US" sz="2400" i="1">
                <a:solidFill>
                  <a:srgbClr val="D303CA"/>
                </a:solidFill>
              </a:rPr>
              <a:t>n</a:t>
            </a:r>
            <a:r>
              <a:rPr lang="en-US" sz="2400">
                <a:solidFill>
                  <a:srgbClr val="D303CA"/>
                </a:solidFill>
              </a:rPr>
              <a:t>)) </a:t>
            </a:r>
            <a:r>
              <a:rPr lang="en-US" sz="2400"/>
              <a:t>is admissible!</a:t>
            </a:r>
            <a:endParaRPr/>
          </a:p>
          <a:p>
            <a:pPr>
              <a:defRPr/>
            </a:pPr>
            <a:endParaRPr lang="en-US" sz="2400"/>
          </a:p>
          <a:p>
            <a:pPr lvl="2">
              <a:defRPr/>
            </a:pPr>
            <a:endParaRPr lang="en-US" sz="1600"/>
          </a:p>
        </p:txBody>
      </p:sp>
      <p:grpSp>
        <p:nvGrpSpPr>
          <p:cNvPr id="15" name="Group 14" hidden="0"/>
          <p:cNvGrpSpPr/>
          <p:nvPr isPhoto="0" userDrawn="0"/>
        </p:nvGrpSpPr>
        <p:grpSpPr bwMode="auto">
          <a:xfrm>
            <a:off x="9144000" y="1752599"/>
            <a:ext cx="2286000" cy="4572000"/>
            <a:chOff x="9144000" y="1752599"/>
            <a:chExt cx="2286000" cy="4572000"/>
          </a:xfrm>
        </p:grpSpPr>
        <p:sp>
          <p:nvSpPr>
            <p:cNvPr id="3" name="Rectangle 2" hidden="0"/>
            <p:cNvSpPr/>
            <p:nvPr isPhoto="0" userDrawn="0"/>
          </p:nvSpPr>
          <p:spPr bwMode="auto">
            <a:xfrm>
              <a:off x="9144000" y="1752599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Rectangle 20" hidden="0"/>
            <p:cNvSpPr/>
            <p:nvPr isPhoto="0" userDrawn="0"/>
          </p:nvSpPr>
          <p:spPr bwMode="auto">
            <a:xfrm>
              <a:off x="9601200" y="1752599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 hidden="0"/>
            <p:cNvSpPr/>
            <p:nvPr isPhoto="0" userDrawn="0"/>
          </p:nvSpPr>
          <p:spPr bwMode="auto">
            <a:xfrm>
              <a:off x="10058400" y="1752599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ectangle 22" hidden="0"/>
            <p:cNvSpPr/>
            <p:nvPr isPhoto="0" userDrawn="0"/>
          </p:nvSpPr>
          <p:spPr bwMode="auto">
            <a:xfrm>
              <a:off x="10515600" y="1752599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 hidden="0"/>
            <p:cNvSpPr/>
            <p:nvPr isPhoto="0" userDrawn="0"/>
          </p:nvSpPr>
          <p:spPr bwMode="auto">
            <a:xfrm>
              <a:off x="10972800" y="1752599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Rectangle 24" hidden="0"/>
            <p:cNvSpPr/>
            <p:nvPr isPhoto="0" userDrawn="0"/>
          </p:nvSpPr>
          <p:spPr bwMode="auto">
            <a:xfrm>
              <a:off x="9144000" y="22098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Rectangle 25" hidden="0"/>
            <p:cNvSpPr/>
            <p:nvPr isPhoto="0" userDrawn="0"/>
          </p:nvSpPr>
          <p:spPr bwMode="auto">
            <a:xfrm>
              <a:off x="9601200" y="22098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Rectangle 26" hidden="0"/>
            <p:cNvSpPr/>
            <p:nvPr isPhoto="0" userDrawn="0"/>
          </p:nvSpPr>
          <p:spPr bwMode="auto">
            <a:xfrm>
              <a:off x="10058400" y="22098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Rectangle 27" hidden="0"/>
            <p:cNvSpPr/>
            <p:nvPr isPhoto="0" userDrawn="0"/>
          </p:nvSpPr>
          <p:spPr bwMode="auto">
            <a:xfrm>
              <a:off x="10515600" y="22098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Rectangle 28" hidden="0"/>
            <p:cNvSpPr/>
            <p:nvPr isPhoto="0" userDrawn="0"/>
          </p:nvSpPr>
          <p:spPr bwMode="auto">
            <a:xfrm>
              <a:off x="10972800" y="22098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Rectangle 29" hidden="0"/>
            <p:cNvSpPr/>
            <p:nvPr isPhoto="0" userDrawn="0"/>
          </p:nvSpPr>
          <p:spPr bwMode="auto">
            <a:xfrm>
              <a:off x="9144000" y="26670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1" name="Rectangle 30" hidden="0"/>
            <p:cNvSpPr/>
            <p:nvPr isPhoto="0" userDrawn="0"/>
          </p:nvSpPr>
          <p:spPr bwMode="auto">
            <a:xfrm>
              <a:off x="9601200" y="26670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Rectangle 31" hidden="0"/>
            <p:cNvSpPr/>
            <p:nvPr isPhoto="0" userDrawn="0"/>
          </p:nvSpPr>
          <p:spPr bwMode="auto">
            <a:xfrm>
              <a:off x="10058400" y="26670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Rectangle 32" hidden="0"/>
            <p:cNvSpPr/>
            <p:nvPr isPhoto="0" userDrawn="0"/>
          </p:nvSpPr>
          <p:spPr bwMode="auto">
            <a:xfrm>
              <a:off x="10515600" y="26670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Rectangle 33" hidden="0"/>
            <p:cNvSpPr/>
            <p:nvPr isPhoto="0" userDrawn="0"/>
          </p:nvSpPr>
          <p:spPr bwMode="auto">
            <a:xfrm>
              <a:off x="10972800" y="26670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Rectangle 34" hidden="0"/>
            <p:cNvSpPr/>
            <p:nvPr isPhoto="0" userDrawn="0"/>
          </p:nvSpPr>
          <p:spPr bwMode="auto">
            <a:xfrm>
              <a:off x="9144000" y="31242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" name="Rectangle 35" hidden="0"/>
            <p:cNvSpPr/>
            <p:nvPr isPhoto="0" userDrawn="0"/>
          </p:nvSpPr>
          <p:spPr bwMode="auto">
            <a:xfrm>
              <a:off x="9601200" y="31242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" name="Rectangle 36" hidden="0"/>
            <p:cNvSpPr/>
            <p:nvPr isPhoto="0" userDrawn="0"/>
          </p:nvSpPr>
          <p:spPr bwMode="auto">
            <a:xfrm>
              <a:off x="10058400" y="31242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" name="Rectangle 37" hidden="0"/>
            <p:cNvSpPr/>
            <p:nvPr isPhoto="0" userDrawn="0"/>
          </p:nvSpPr>
          <p:spPr bwMode="auto">
            <a:xfrm>
              <a:off x="10515600" y="31242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Rectangle 38" hidden="0"/>
            <p:cNvSpPr/>
            <p:nvPr isPhoto="0" userDrawn="0"/>
          </p:nvSpPr>
          <p:spPr bwMode="auto">
            <a:xfrm>
              <a:off x="10972800" y="31242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Rectangle 39" hidden="0"/>
            <p:cNvSpPr/>
            <p:nvPr isPhoto="0" userDrawn="0"/>
          </p:nvSpPr>
          <p:spPr bwMode="auto">
            <a:xfrm>
              <a:off x="9144000" y="35814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" name="Rectangle 40" hidden="0"/>
            <p:cNvSpPr/>
            <p:nvPr isPhoto="0" userDrawn="0"/>
          </p:nvSpPr>
          <p:spPr bwMode="auto">
            <a:xfrm>
              <a:off x="9601200" y="35814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" name="Rectangle 41" hidden="0"/>
            <p:cNvSpPr/>
            <p:nvPr isPhoto="0" userDrawn="0"/>
          </p:nvSpPr>
          <p:spPr bwMode="auto">
            <a:xfrm>
              <a:off x="10058400" y="35814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Rectangle 42" hidden="0"/>
            <p:cNvSpPr/>
            <p:nvPr isPhoto="0" userDrawn="0"/>
          </p:nvSpPr>
          <p:spPr bwMode="auto">
            <a:xfrm>
              <a:off x="10515600" y="35814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Rectangle 43" hidden="0"/>
            <p:cNvSpPr/>
            <p:nvPr isPhoto="0" userDrawn="0"/>
          </p:nvSpPr>
          <p:spPr bwMode="auto">
            <a:xfrm>
              <a:off x="10972800" y="35814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5" name="Rectangle 44" hidden="0"/>
            <p:cNvSpPr/>
            <p:nvPr isPhoto="0" userDrawn="0"/>
          </p:nvSpPr>
          <p:spPr bwMode="auto">
            <a:xfrm>
              <a:off x="9144000" y="40386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" name="Rectangle 45" hidden="0"/>
            <p:cNvSpPr/>
            <p:nvPr isPhoto="0" userDrawn="0"/>
          </p:nvSpPr>
          <p:spPr bwMode="auto">
            <a:xfrm>
              <a:off x="9601200" y="40386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Rectangle 46" hidden="0"/>
            <p:cNvSpPr/>
            <p:nvPr isPhoto="0" userDrawn="0"/>
          </p:nvSpPr>
          <p:spPr bwMode="auto">
            <a:xfrm>
              <a:off x="10058400" y="40386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 hidden="0"/>
            <p:cNvSpPr/>
            <p:nvPr isPhoto="0" userDrawn="0"/>
          </p:nvSpPr>
          <p:spPr bwMode="auto">
            <a:xfrm>
              <a:off x="10515600" y="40386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Rectangle 48" hidden="0"/>
            <p:cNvSpPr/>
            <p:nvPr isPhoto="0" userDrawn="0"/>
          </p:nvSpPr>
          <p:spPr bwMode="auto">
            <a:xfrm>
              <a:off x="10972800" y="40386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Rectangle 49" hidden="0"/>
            <p:cNvSpPr/>
            <p:nvPr isPhoto="0" userDrawn="0"/>
          </p:nvSpPr>
          <p:spPr bwMode="auto">
            <a:xfrm>
              <a:off x="9144000" y="44958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Rectangle 50" hidden="0"/>
            <p:cNvSpPr/>
            <p:nvPr isPhoto="0" userDrawn="0"/>
          </p:nvSpPr>
          <p:spPr bwMode="auto">
            <a:xfrm>
              <a:off x="9601200" y="44958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2" name="Rectangle 51" hidden="0"/>
            <p:cNvSpPr/>
            <p:nvPr isPhoto="0" userDrawn="0"/>
          </p:nvSpPr>
          <p:spPr bwMode="auto">
            <a:xfrm>
              <a:off x="10058400" y="44958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3" name="Rectangle 52" hidden="0"/>
            <p:cNvSpPr/>
            <p:nvPr isPhoto="0" userDrawn="0"/>
          </p:nvSpPr>
          <p:spPr bwMode="auto">
            <a:xfrm>
              <a:off x="10515600" y="44958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4" name="Rectangle 53" hidden="0"/>
            <p:cNvSpPr/>
            <p:nvPr isPhoto="0" userDrawn="0"/>
          </p:nvSpPr>
          <p:spPr bwMode="auto">
            <a:xfrm>
              <a:off x="10972800" y="44958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5" name="Rectangle 54" hidden="0"/>
            <p:cNvSpPr/>
            <p:nvPr isPhoto="0" userDrawn="0"/>
          </p:nvSpPr>
          <p:spPr bwMode="auto">
            <a:xfrm>
              <a:off x="9144000" y="49530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6" name="Rectangle 55" hidden="0"/>
            <p:cNvSpPr/>
            <p:nvPr isPhoto="0" userDrawn="0"/>
          </p:nvSpPr>
          <p:spPr bwMode="auto">
            <a:xfrm>
              <a:off x="9601200" y="49530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7" name="Rectangle 56" hidden="0"/>
            <p:cNvSpPr/>
            <p:nvPr isPhoto="0" userDrawn="0"/>
          </p:nvSpPr>
          <p:spPr bwMode="auto">
            <a:xfrm>
              <a:off x="10058400" y="49530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Rectangle 57" hidden="0"/>
            <p:cNvSpPr/>
            <p:nvPr isPhoto="0" userDrawn="0"/>
          </p:nvSpPr>
          <p:spPr bwMode="auto">
            <a:xfrm>
              <a:off x="10515600" y="49530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9" name="Rectangle 58" hidden="0"/>
            <p:cNvSpPr/>
            <p:nvPr isPhoto="0" userDrawn="0"/>
          </p:nvSpPr>
          <p:spPr bwMode="auto">
            <a:xfrm>
              <a:off x="10972800" y="49530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 hidden="0"/>
            <p:cNvSpPr/>
            <p:nvPr isPhoto="0" userDrawn="0"/>
          </p:nvSpPr>
          <p:spPr bwMode="auto">
            <a:xfrm>
              <a:off x="9144000" y="54102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6" name="Rectangle 65" hidden="0"/>
            <p:cNvSpPr/>
            <p:nvPr isPhoto="0" userDrawn="0"/>
          </p:nvSpPr>
          <p:spPr bwMode="auto">
            <a:xfrm>
              <a:off x="9601200" y="54102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" name="Rectangle 66" hidden="0"/>
            <p:cNvSpPr/>
            <p:nvPr isPhoto="0" userDrawn="0"/>
          </p:nvSpPr>
          <p:spPr bwMode="auto">
            <a:xfrm>
              <a:off x="10058400" y="54102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" name="Rectangle 67" hidden="0"/>
            <p:cNvSpPr/>
            <p:nvPr isPhoto="0" userDrawn="0"/>
          </p:nvSpPr>
          <p:spPr bwMode="auto">
            <a:xfrm>
              <a:off x="10515600" y="54102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" name="Rectangle 68" hidden="0"/>
            <p:cNvSpPr/>
            <p:nvPr isPhoto="0" userDrawn="0"/>
          </p:nvSpPr>
          <p:spPr bwMode="auto">
            <a:xfrm>
              <a:off x="10972800" y="54102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" name="Rectangle 69" hidden="0"/>
            <p:cNvSpPr/>
            <p:nvPr isPhoto="0" userDrawn="0"/>
          </p:nvSpPr>
          <p:spPr bwMode="auto">
            <a:xfrm>
              <a:off x="9144000" y="5867399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1" name="Rectangle 70" hidden="0"/>
            <p:cNvSpPr/>
            <p:nvPr isPhoto="0" userDrawn="0"/>
          </p:nvSpPr>
          <p:spPr bwMode="auto">
            <a:xfrm>
              <a:off x="9601200" y="5867399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" name="Rectangle 71" hidden="0"/>
            <p:cNvSpPr/>
            <p:nvPr isPhoto="0" userDrawn="0"/>
          </p:nvSpPr>
          <p:spPr bwMode="auto">
            <a:xfrm>
              <a:off x="10058400" y="5867399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" name="Rectangle 72" hidden="0"/>
            <p:cNvSpPr/>
            <p:nvPr isPhoto="0" userDrawn="0"/>
          </p:nvSpPr>
          <p:spPr bwMode="auto">
            <a:xfrm>
              <a:off x="10515600" y="5867399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" name="Rectangle 73" hidden="0"/>
            <p:cNvSpPr/>
            <p:nvPr isPhoto="0" userDrawn="0"/>
          </p:nvSpPr>
          <p:spPr bwMode="auto">
            <a:xfrm>
              <a:off x="10972800" y="5867399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4" name="Picture 3" hidden="0"/>
            <p:cNvPicPr>
              <a:picLocks noChangeAspect="1"/>
            </p:cNvPicPr>
            <p:nvPr isPhoto="0" userDrawn="0"/>
          </p:nvPicPr>
          <p:blipFill>
            <a:blip r:embed="rId3"/>
            <a:stretch/>
          </p:blipFill>
          <p:spPr bwMode="auto">
            <a:xfrm>
              <a:off x="9207500" y="5883663"/>
              <a:ext cx="335688" cy="440937"/>
            </a:xfrm>
            <a:prstGeom prst="rect">
              <a:avLst/>
            </a:prstGeom>
          </p:spPr>
        </p:pic>
        <p:sp>
          <p:nvSpPr>
            <p:cNvPr id="5" name="Oval 4" hidden="0"/>
            <p:cNvSpPr/>
            <p:nvPr isPhoto="0" userDrawn="0"/>
          </p:nvSpPr>
          <p:spPr bwMode="auto">
            <a:xfrm>
              <a:off x="11125200" y="1905000"/>
              <a:ext cx="152400" cy="152400"/>
            </a:xfrm>
            <a:prstGeom prst="ellips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" name="Straight Connector 6" hidden="0"/>
            <p:cNvCxnSpPr>
              <a:cxnSpLocks/>
            </p:cNvCxnSpPr>
            <p:nvPr isPhoto="0" userDrawn="0"/>
          </p:nvCxnSpPr>
          <p:spPr bwMode="auto">
            <a:xfrm flipV="1">
              <a:off x="9372600" y="5181600"/>
              <a:ext cx="0" cy="914400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 hidden="0"/>
            <p:cNvCxnSpPr>
              <a:cxnSpLocks/>
            </p:cNvCxnSpPr>
            <p:nvPr isPhoto="0" userDrawn="0"/>
          </p:nvCxnSpPr>
          <p:spPr bwMode="auto">
            <a:xfrm>
              <a:off x="9372600" y="5181600"/>
              <a:ext cx="457200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 hidden="0"/>
            <p:cNvCxnSpPr>
              <a:cxnSpLocks/>
            </p:cNvCxnSpPr>
            <p:nvPr isPhoto="0" userDrawn="0"/>
          </p:nvCxnSpPr>
          <p:spPr bwMode="auto">
            <a:xfrm>
              <a:off x="9372600" y="6096000"/>
              <a:ext cx="914400" cy="0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 hidden="0"/>
            <p:cNvCxnSpPr>
              <a:cxnSpLocks/>
            </p:cNvCxnSpPr>
            <p:nvPr isPhoto="0" userDrawn="0"/>
          </p:nvCxnSpPr>
          <p:spPr bwMode="auto">
            <a:xfrm flipV="1">
              <a:off x="10287000" y="5638800"/>
              <a:ext cx="0" cy="457200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866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Optimality of A* Graph Search</a:t>
            </a:r>
            <a:endParaRPr/>
          </a:p>
        </p:txBody>
      </p:sp>
      <p:pic>
        <p:nvPicPr>
          <p:cNvPr id="4" name="Picture 1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 hidden="0"/>
          <p:cNvSpPr txBox="1"/>
          <p:nvPr isPhoto="0" userDrawn="0"/>
        </p:nvSpPr>
        <p:spPr bwMode="auto">
          <a:xfrm>
            <a:off x="9067800" y="4419600"/>
            <a:ext cx="3001689" cy="830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2400">
                <a:latin typeface="Calibri"/>
                <a:cs typeface="Calibri"/>
              </a:rPr>
              <a:t>This part is a bit fiddly, </a:t>
            </a:r>
            <a:endParaRPr/>
          </a:p>
          <a:p>
            <a:pPr>
              <a:defRPr/>
            </a:pPr>
            <a:r>
              <a:rPr lang="en-US" sz="2400">
                <a:latin typeface="Calibri"/>
                <a:cs typeface="Calibri"/>
              </a:rPr>
              <a:t>sorry about that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6231917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Depth-First Search</a:t>
            </a:r>
            <a:endParaRPr/>
          </a:p>
        </p:txBody>
      </p:sp>
      <p:grpSp>
        <p:nvGrpSpPr>
          <p:cNvPr id="2127027895" name="Group 3" hidden="0"/>
          <p:cNvGrpSpPr/>
          <p:nvPr isPhoto="0" userDrawn="0"/>
        </p:nvGrpSpPr>
        <p:grpSpPr bwMode="auto">
          <a:xfrm>
            <a:off x="3124199" y="3433764"/>
            <a:ext cx="5486400" cy="3355589"/>
            <a:chOff x="0" y="0"/>
            <a:chExt cx="5486400" cy="3355589"/>
          </a:xfrm>
        </p:grpSpPr>
        <p:sp>
          <p:nvSpPr>
            <p:cNvPr id="202198703" name="Text Box 4" hidden="0"/>
            <p:cNvSpPr txBox="1">
              <a:spLocks noChangeArrowheads="1"/>
            </p:cNvSpPr>
            <p:nvPr isPhoto="0" userDrawn="0"/>
          </p:nvSpPr>
          <p:spPr bwMode="auto">
            <a:xfrm>
              <a:off x="2666999" y="0"/>
              <a:ext cx="990599" cy="338905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600"/>
                <a:t>S</a:t>
              </a:r>
              <a:endParaRPr/>
            </a:p>
          </p:txBody>
        </p:sp>
        <p:sp>
          <p:nvSpPr>
            <p:cNvPr id="680464907" name="Text Box 5" hidden="0"/>
            <p:cNvSpPr txBox="1">
              <a:spLocks noChangeArrowheads="1"/>
            </p:cNvSpPr>
            <p:nvPr isPhoto="0" userDrawn="0"/>
          </p:nvSpPr>
          <p:spPr bwMode="auto">
            <a:xfrm>
              <a:off x="0" y="1513223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a</a:t>
              </a:r>
              <a:endParaRPr/>
            </a:p>
          </p:txBody>
        </p:sp>
        <p:sp>
          <p:nvSpPr>
            <p:cNvPr id="977176540" name="Text Box 6" hidden="0"/>
            <p:cNvSpPr txBox="1">
              <a:spLocks noChangeArrowheads="1"/>
            </p:cNvSpPr>
            <p:nvPr isPhoto="0" userDrawn="0"/>
          </p:nvSpPr>
          <p:spPr bwMode="auto">
            <a:xfrm>
              <a:off x="0" y="977667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b</a:t>
              </a:r>
              <a:endParaRPr/>
            </a:p>
          </p:txBody>
        </p:sp>
        <p:sp>
          <p:nvSpPr>
            <p:cNvPr id="701150585" name="Text Box 7" hidden="0"/>
            <p:cNvSpPr txBox="1">
              <a:spLocks noChangeArrowheads="1"/>
            </p:cNvSpPr>
            <p:nvPr isPhoto="0" userDrawn="0"/>
          </p:nvSpPr>
          <p:spPr bwMode="auto">
            <a:xfrm>
              <a:off x="533399" y="496504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d</a:t>
              </a:r>
              <a:endParaRPr/>
            </a:p>
          </p:txBody>
        </p:sp>
        <p:sp>
          <p:nvSpPr>
            <p:cNvPr id="1936928778" name="Text Box 8" hidden="0"/>
            <p:cNvSpPr txBox="1">
              <a:spLocks noChangeArrowheads="1"/>
            </p:cNvSpPr>
            <p:nvPr isPhoto="0" userDrawn="0"/>
          </p:nvSpPr>
          <p:spPr bwMode="auto">
            <a:xfrm>
              <a:off x="5105399" y="429559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p</a:t>
              </a:r>
              <a:endParaRPr/>
            </a:p>
          </p:txBody>
        </p:sp>
        <p:sp>
          <p:nvSpPr>
            <p:cNvPr id="982708350" name="Text Box 9" hidden="0"/>
            <p:cNvSpPr txBox="1">
              <a:spLocks noChangeArrowheads="1"/>
            </p:cNvSpPr>
            <p:nvPr isPhoto="0" userDrawn="0"/>
          </p:nvSpPr>
          <p:spPr bwMode="auto">
            <a:xfrm>
              <a:off x="685800" y="1513223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a</a:t>
              </a:r>
              <a:endParaRPr/>
            </a:p>
          </p:txBody>
        </p:sp>
        <p:sp>
          <p:nvSpPr>
            <p:cNvPr id="42158100" name="Text Box 10" hidden="0"/>
            <p:cNvSpPr txBox="1">
              <a:spLocks noChangeArrowheads="1"/>
            </p:cNvSpPr>
            <p:nvPr isPhoto="0" userDrawn="0"/>
          </p:nvSpPr>
          <p:spPr bwMode="auto">
            <a:xfrm>
              <a:off x="685800" y="977667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c</a:t>
              </a:r>
              <a:endParaRPr/>
            </a:p>
          </p:txBody>
        </p:sp>
        <p:cxnSp>
          <p:nvCxnSpPr>
            <p:cNvPr id="923942876" name="AutoShape 11" hidden="0"/>
            <p:cNvCxnSpPr>
              <a:cxnSpLocks noChangeShapeType="1"/>
              <a:stCxn id="701150585" idx="2"/>
              <a:endCxn id="977176540" idx="0"/>
            </p:cNvCxnSpPr>
            <p:nvPr isPhoto="0" userDrawn="0"/>
          </p:nvCxnSpPr>
          <p:spPr bwMode="auto">
            <a:xfrm flipH="1">
              <a:off x="190499" y="866093"/>
              <a:ext cx="533399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35616169" name="AutoShape 12" hidden="0"/>
            <p:cNvCxnSpPr>
              <a:cxnSpLocks noChangeShapeType="1"/>
              <a:stCxn id="701150585" idx="2"/>
              <a:endCxn id="42158100" idx="0"/>
            </p:cNvCxnSpPr>
            <p:nvPr isPhoto="0" userDrawn="0"/>
          </p:nvCxnSpPr>
          <p:spPr bwMode="auto">
            <a:xfrm>
              <a:off x="723899" y="866093"/>
              <a:ext cx="152399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90100475" name="AutoShape 13" hidden="0"/>
            <p:cNvCxnSpPr>
              <a:cxnSpLocks noChangeShapeType="1"/>
              <a:stCxn id="977176540" idx="2"/>
              <a:endCxn id="680464907" idx="0"/>
            </p:cNvCxnSpPr>
            <p:nvPr isPhoto="0" userDrawn="0"/>
          </p:nvCxnSpPr>
          <p:spPr bwMode="auto">
            <a:xfrm>
              <a:off x="190499" y="1347257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7236553" name="AutoShape 14" hidden="0"/>
            <p:cNvCxnSpPr>
              <a:cxnSpLocks noChangeShapeType="1"/>
              <a:stCxn id="42158100" idx="2"/>
              <a:endCxn id="982708350" idx="0"/>
            </p:cNvCxnSpPr>
            <p:nvPr isPhoto="0" userDrawn="0"/>
          </p:nvCxnSpPr>
          <p:spPr bwMode="auto">
            <a:xfrm>
              <a:off x="876299" y="1347257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63875961" name="Group 15" hidden="0"/>
            <p:cNvGrpSpPr/>
            <p:nvPr isPhoto="0" userDrawn="0"/>
          </p:nvGrpSpPr>
          <p:grpSpPr bwMode="auto">
            <a:xfrm>
              <a:off x="2743200" y="429559"/>
              <a:ext cx="1752599" cy="2390473"/>
              <a:chOff x="0" y="0"/>
              <a:chExt cx="1752599" cy="2390473"/>
            </a:xfrm>
          </p:grpSpPr>
          <p:sp>
            <p:nvSpPr>
              <p:cNvPr id="1304257254" name="Text Box 16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09599" y="0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e</a:t>
                </a:r>
                <a:endParaRPr/>
              </a:p>
            </p:txBody>
          </p:sp>
          <p:sp>
            <p:nvSpPr>
              <p:cNvPr id="1133762700" name="Text Box 17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p</a:t>
                </a:r>
                <a:endParaRPr/>
              </a:p>
            </p:txBody>
          </p:sp>
          <p:sp>
            <p:nvSpPr>
              <p:cNvPr id="838104320" name="Text Box 18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228599" y="53555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h</a:t>
                </a:r>
                <a:endParaRPr/>
              </a:p>
            </p:txBody>
          </p:sp>
          <p:sp>
            <p:nvSpPr>
              <p:cNvPr id="1161176140" name="Text Box 19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1440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f</a:t>
                </a:r>
                <a:endParaRPr/>
              </a:p>
            </p:txBody>
          </p:sp>
          <p:sp>
            <p:nvSpPr>
              <p:cNvPr id="1361497902" name="Text Box 20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14400" y="53555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r</a:t>
                </a:r>
                <a:endParaRPr/>
              </a:p>
            </p:txBody>
          </p:sp>
          <p:sp>
            <p:nvSpPr>
              <p:cNvPr id="46044306" name="Text Box 21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45720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1921529496" name="Text Box 22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0" y="1552274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1108297009" name="Text Box 23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85799" y="1552274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c</a:t>
                </a:r>
                <a:endParaRPr/>
              </a:p>
            </p:txBody>
          </p:sp>
          <p:sp>
            <p:nvSpPr>
              <p:cNvPr id="2089304542" name="Text Box 24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90599" y="1606666"/>
                <a:ext cx="761999" cy="338905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sz="1600"/>
                  <a:t>G</a:t>
                </a:r>
                <a:endParaRPr/>
              </a:p>
            </p:txBody>
          </p:sp>
          <p:sp>
            <p:nvSpPr>
              <p:cNvPr id="1869468611" name="Text Box 25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85799" y="202088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a</a:t>
                </a:r>
                <a:endParaRPr/>
              </a:p>
            </p:txBody>
          </p:sp>
          <p:cxnSp>
            <p:nvCxnSpPr>
              <p:cNvPr id="67849836" name="AutoShape 26" hidden="0"/>
              <p:cNvCxnSpPr>
                <a:cxnSpLocks noChangeShapeType="1"/>
                <a:stCxn id="1304257254" idx="2"/>
                <a:endCxn id="838104320" idx="0"/>
              </p:cNvCxnSpPr>
              <p:nvPr isPhoto="0" userDrawn="0"/>
            </p:nvCxnSpPr>
            <p:spPr bwMode="auto">
              <a:xfrm flipH="1">
                <a:off x="419099" y="369588"/>
                <a:ext cx="3809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42427479" name="AutoShape 27" hidden="0"/>
              <p:cNvCxnSpPr>
                <a:cxnSpLocks noChangeShapeType="1"/>
                <a:stCxn id="1304257254" idx="2"/>
                <a:endCxn id="1361497902" idx="0"/>
              </p:cNvCxnSpPr>
              <p:nvPr isPhoto="0" userDrawn="0"/>
            </p:nvCxnSpPr>
            <p:spPr bwMode="auto">
              <a:xfrm>
                <a:off x="800100" y="369588"/>
                <a:ext cx="3047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39657094" name="AutoShape 28" hidden="0"/>
              <p:cNvCxnSpPr>
                <a:cxnSpLocks noChangeShapeType="1"/>
                <a:stCxn id="838104320" idx="2"/>
                <a:endCxn id="1133762700" idx="0"/>
              </p:cNvCxnSpPr>
              <p:nvPr isPhoto="0" userDrawn="0"/>
            </p:nvCxnSpPr>
            <p:spPr bwMode="auto">
              <a:xfrm flipH="1">
                <a:off x="190499" y="905144"/>
                <a:ext cx="22860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500694462" name="AutoShape 29" hidden="0"/>
              <p:cNvCxnSpPr>
                <a:cxnSpLocks noChangeShapeType="1"/>
                <a:stCxn id="838104320" idx="2"/>
                <a:endCxn id="46044306" idx="0"/>
              </p:cNvCxnSpPr>
              <p:nvPr isPhoto="0" userDrawn="0"/>
            </p:nvCxnSpPr>
            <p:spPr bwMode="auto">
              <a:xfrm>
                <a:off x="419099" y="905144"/>
                <a:ext cx="22860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277155269" name="AutoShape 30" hidden="0"/>
              <p:cNvCxnSpPr>
                <a:cxnSpLocks noChangeShapeType="1"/>
                <a:stCxn id="1361497902" idx="2"/>
                <a:endCxn id="1161176140" idx="0"/>
              </p:cNvCxnSpPr>
              <p:nvPr isPhoto="0" userDrawn="0"/>
            </p:nvCxnSpPr>
            <p:spPr bwMode="auto">
              <a:xfrm>
                <a:off x="1104899" y="905144"/>
                <a:ext cx="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82717269" name="AutoShape 31" hidden="0"/>
              <p:cNvCxnSpPr>
                <a:cxnSpLocks noChangeShapeType="1"/>
                <a:stCxn id="1133762700" idx="2"/>
                <a:endCxn id="1921529496" idx="0"/>
              </p:cNvCxnSpPr>
              <p:nvPr isPhoto="0" userDrawn="0"/>
            </p:nvCxnSpPr>
            <p:spPr bwMode="auto">
              <a:xfrm>
                <a:off x="190499" y="1440700"/>
                <a:ext cx="0" cy="11157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76052024" name="AutoShape 32" hidden="0"/>
              <p:cNvCxnSpPr>
                <a:cxnSpLocks noChangeShapeType="1"/>
                <a:stCxn id="1161176140" idx="2"/>
                <a:endCxn id="1108297009" idx="0"/>
              </p:cNvCxnSpPr>
              <p:nvPr isPhoto="0" userDrawn="0"/>
            </p:nvCxnSpPr>
            <p:spPr bwMode="auto">
              <a:xfrm flipH="1">
                <a:off x="876299" y="1440700"/>
                <a:ext cx="228600" cy="11157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578866330" name="AutoShape 33" hidden="0"/>
              <p:cNvCxnSpPr>
                <a:cxnSpLocks noChangeShapeType="1"/>
                <a:stCxn id="1161176140" idx="2"/>
                <a:endCxn id="2089304542" idx="0"/>
              </p:cNvCxnSpPr>
              <p:nvPr isPhoto="0" userDrawn="0"/>
            </p:nvCxnSpPr>
            <p:spPr bwMode="auto">
              <a:xfrm>
                <a:off x="1104899" y="1440700"/>
                <a:ext cx="2666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823089291" name="AutoShape 34" hidden="0"/>
              <p:cNvCxnSpPr>
                <a:cxnSpLocks noChangeShapeType="1"/>
                <a:stCxn id="1108297009" idx="2"/>
                <a:endCxn id="1869468611" idx="0"/>
              </p:cNvCxnSpPr>
              <p:nvPr isPhoto="0" userDrawn="0"/>
            </p:nvCxnSpPr>
            <p:spPr bwMode="auto">
              <a:xfrm>
                <a:off x="876299" y="1921863"/>
                <a:ext cx="0" cy="9902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696536606" name="Text Box 35" hidden="0"/>
            <p:cNvSpPr txBox="1">
              <a:spLocks noChangeArrowheads="1"/>
            </p:cNvSpPr>
            <p:nvPr isPhoto="0" userDrawn="0"/>
          </p:nvSpPr>
          <p:spPr bwMode="auto">
            <a:xfrm>
              <a:off x="5105399" y="923275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q</a:t>
              </a:r>
              <a:endParaRPr/>
            </a:p>
          </p:txBody>
        </p:sp>
        <p:cxnSp>
          <p:nvCxnSpPr>
            <p:cNvPr id="329076681" name="AutoShape 36" hidden="0"/>
            <p:cNvCxnSpPr>
              <a:cxnSpLocks noChangeShapeType="1"/>
              <a:stCxn id="1936928778" idx="2"/>
              <a:endCxn id="1696536606" idx="0"/>
            </p:cNvCxnSpPr>
            <p:nvPr isPhoto="0" userDrawn="0"/>
          </p:nvCxnSpPr>
          <p:spPr bwMode="auto">
            <a:xfrm>
              <a:off x="5295899" y="799149"/>
              <a:ext cx="0" cy="1241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576645116" name="Group 37" hidden="0"/>
            <p:cNvGrpSpPr/>
            <p:nvPr isPhoto="0" userDrawn="0"/>
          </p:nvGrpSpPr>
          <p:grpSpPr bwMode="auto">
            <a:xfrm>
              <a:off x="914400" y="965115"/>
              <a:ext cx="1752599" cy="2390473"/>
              <a:chOff x="0" y="0"/>
              <a:chExt cx="1752599" cy="2390473"/>
            </a:xfrm>
          </p:grpSpPr>
          <p:sp>
            <p:nvSpPr>
              <p:cNvPr id="1715144940" name="Text Box 38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09599" y="0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e</a:t>
                </a:r>
                <a:endParaRPr/>
              </a:p>
            </p:txBody>
          </p:sp>
          <p:sp>
            <p:nvSpPr>
              <p:cNvPr id="1175393891" name="Text Box 39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0" y="1071111"/>
                <a:ext cx="381035" cy="381035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p</a:t>
                </a:r>
                <a:endParaRPr/>
              </a:p>
            </p:txBody>
          </p:sp>
          <p:sp>
            <p:nvSpPr>
              <p:cNvPr id="535073451" name="Text Box 40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228599" y="53555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h</a:t>
                </a:r>
                <a:endParaRPr/>
              </a:p>
            </p:txBody>
          </p:sp>
          <p:sp>
            <p:nvSpPr>
              <p:cNvPr id="1587989628" name="Text Box 41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1440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f</a:t>
                </a:r>
                <a:endParaRPr/>
              </a:p>
            </p:txBody>
          </p:sp>
          <p:sp>
            <p:nvSpPr>
              <p:cNvPr id="2004149342" name="Text Box 42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14400" y="53555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r</a:t>
                </a:r>
                <a:endParaRPr/>
              </a:p>
            </p:txBody>
          </p:sp>
          <p:sp>
            <p:nvSpPr>
              <p:cNvPr id="172360478" name="Text Box 43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45720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602294016" name="Text Box 44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0" y="1552274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1317571209" name="Text Box 45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85799" y="1552274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c</a:t>
                </a:r>
                <a:endParaRPr/>
              </a:p>
            </p:txBody>
          </p:sp>
          <p:sp>
            <p:nvSpPr>
              <p:cNvPr id="634814726" name="Text Box 46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90599" y="1606666"/>
                <a:ext cx="761999" cy="338905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sz="1600"/>
                  <a:t>G</a:t>
                </a:r>
                <a:endParaRPr/>
              </a:p>
            </p:txBody>
          </p:sp>
          <p:sp>
            <p:nvSpPr>
              <p:cNvPr id="730372097" name="Text Box 47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85799" y="202088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a</a:t>
                </a:r>
                <a:endParaRPr/>
              </a:p>
            </p:txBody>
          </p:sp>
          <p:cxnSp>
            <p:nvCxnSpPr>
              <p:cNvPr id="1314428231" name="AutoShape 48" hidden="0"/>
              <p:cNvCxnSpPr>
                <a:cxnSpLocks noChangeShapeType="1"/>
                <a:stCxn id="1715144940" idx="2"/>
                <a:endCxn id="535073451" idx="0"/>
              </p:cNvCxnSpPr>
              <p:nvPr isPhoto="0" userDrawn="0"/>
            </p:nvCxnSpPr>
            <p:spPr bwMode="auto">
              <a:xfrm flipH="1">
                <a:off x="419099" y="369588"/>
                <a:ext cx="3809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20521508" name="AutoShape 49" hidden="0"/>
              <p:cNvCxnSpPr>
                <a:cxnSpLocks noChangeShapeType="1"/>
                <a:stCxn id="1715144940" idx="2"/>
                <a:endCxn id="2004149342" idx="0"/>
              </p:cNvCxnSpPr>
              <p:nvPr isPhoto="0" userDrawn="0"/>
            </p:nvCxnSpPr>
            <p:spPr bwMode="auto">
              <a:xfrm>
                <a:off x="800100" y="369588"/>
                <a:ext cx="3047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813732922" name="AutoShape 50" hidden="0"/>
              <p:cNvCxnSpPr>
                <a:cxnSpLocks noChangeShapeType="1"/>
                <a:stCxn id="535073451" idx="2"/>
                <a:endCxn id="1175393891" idx="0"/>
              </p:cNvCxnSpPr>
              <p:nvPr isPhoto="0" userDrawn="0"/>
            </p:nvCxnSpPr>
            <p:spPr bwMode="auto">
              <a:xfrm flipH="1">
                <a:off x="190499" y="905144"/>
                <a:ext cx="22860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52770102" name="AutoShape 51" hidden="0"/>
              <p:cNvCxnSpPr>
                <a:cxnSpLocks noChangeShapeType="1"/>
                <a:stCxn id="535073451" idx="2"/>
                <a:endCxn id="172360478" idx="0"/>
              </p:cNvCxnSpPr>
              <p:nvPr isPhoto="0" userDrawn="0"/>
            </p:nvCxnSpPr>
            <p:spPr bwMode="auto">
              <a:xfrm>
                <a:off x="419099" y="905144"/>
                <a:ext cx="22860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98920314" name="AutoShape 52" hidden="0"/>
              <p:cNvCxnSpPr>
                <a:cxnSpLocks noChangeShapeType="1"/>
                <a:stCxn id="2004149342" idx="2"/>
                <a:endCxn id="1587989628" idx="0"/>
              </p:cNvCxnSpPr>
              <p:nvPr isPhoto="0" userDrawn="0"/>
            </p:nvCxnSpPr>
            <p:spPr bwMode="auto">
              <a:xfrm>
                <a:off x="1104899" y="905144"/>
                <a:ext cx="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45165361" name="AutoShape 53" hidden="0"/>
              <p:cNvCxnSpPr>
                <a:cxnSpLocks noChangeShapeType="1"/>
                <a:stCxn id="1175393891" idx="2"/>
                <a:endCxn id="602294016" idx="0"/>
              </p:cNvCxnSpPr>
              <p:nvPr isPhoto="0" userDrawn="0"/>
            </p:nvCxnSpPr>
            <p:spPr bwMode="auto">
              <a:xfrm>
                <a:off x="190499" y="1440700"/>
                <a:ext cx="0" cy="11157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70698739" name="AutoShape 54" hidden="0"/>
              <p:cNvCxnSpPr>
                <a:cxnSpLocks noChangeShapeType="1"/>
                <a:stCxn id="1587989628" idx="2"/>
                <a:endCxn id="1317571209" idx="0"/>
              </p:cNvCxnSpPr>
              <p:nvPr isPhoto="0" userDrawn="0"/>
            </p:nvCxnSpPr>
            <p:spPr bwMode="auto">
              <a:xfrm flipH="1">
                <a:off x="876299" y="1440700"/>
                <a:ext cx="228600" cy="11157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316618008" name="AutoShape 55" hidden="0"/>
              <p:cNvCxnSpPr>
                <a:cxnSpLocks noChangeShapeType="1"/>
                <a:stCxn id="1587989628" idx="2"/>
                <a:endCxn id="634814726" idx="0"/>
              </p:cNvCxnSpPr>
              <p:nvPr isPhoto="0" userDrawn="0"/>
            </p:nvCxnSpPr>
            <p:spPr bwMode="auto">
              <a:xfrm>
                <a:off x="1104899" y="1440700"/>
                <a:ext cx="2666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291032591" name="AutoShape 56" hidden="0"/>
              <p:cNvCxnSpPr>
                <a:cxnSpLocks noChangeShapeType="1"/>
                <a:stCxn id="1317571209" idx="2"/>
                <a:endCxn id="730372097" idx="0"/>
              </p:cNvCxnSpPr>
              <p:nvPr isPhoto="0" userDrawn="0"/>
            </p:nvCxnSpPr>
            <p:spPr bwMode="auto">
              <a:xfrm>
                <a:off x="876299" y="1921863"/>
                <a:ext cx="0" cy="9902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789726192" name="AutoShape 57" hidden="0"/>
            <p:cNvCxnSpPr>
              <a:cxnSpLocks noChangeShapeType="1"/>
              <a:stCxn id="701150585" idx="2"/>
              <a:endCxn id="1715144940" idx="0"/>
            </p:cNvCxnSpPr>
            <p:nvPr isPhoto="0" userDrawn="0"/>
          </p:nvCxnSpPr>
          <p:spPr bwMode="auto">
            <a:xfrm>
              <a:off x="723899" y="866093"/>
              <a:ext cx="990599" cy="990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41145888" name="AutoShape 58" hidden="0"/>
            <p:cNvCxnSpPr>
              <a:cxnSpLocks noChangeShapeType="1"/>
              <a:stCxn id="202198703" idx="2"/>
              <a:endCxn id="701150585" idx="0"/>
            </p:cNvCxnSpPr>
            <p:nvPr isPhoto="0" userDrawn="0"/>
          </p:nvCxnSpPr>
          <p:spPr bwMode="auto">
            <a:xfrm flipH="1">
              <a:off x="723899" y="338905"/>
              <a:ext cx="2438399" cy="15759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94278149" name="AutoShape 59" hidden="0"/>
            <p:cNvCxnSpPr>
              <a:cxnSpLocks noChangeShapeType="1"/>
              <a:stCxn id="202198703" idx="2"/>
              <a:endCxn id="1304257254" idx="0"/>
            </p:cNvCxnSpPr>
            <p:nvPr isPhoto="0" userDrawn="0"/>
          </p:nvCxnSpPr>
          <p:spPr bwMode="auto">
            <a:xfrm>
              <a:off x="3162299" y="338905"/>
              <a:ext cx="380999" cy="906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0687277" name="AutoShape 60" hidden="0"/>
            <p:cNvCxnSpPr>
              <a:cxnSpLocks noChangeShapeType="1"/>
              <a:stCxn id="202198703" idx="2"/>
              <a:endCxn id="1936928778" idx="0"/>
            </p:cNvCxnSpPr>
            <p:nvPr isPhoto="0" userDrawn="0"/>
          </p:nvCxnSpPr>
          <p:spPr bwMode="auto">
            <a:xfrm>
              <a:off x="3162299" y="338905"/>
              <a:ext cx="2133599" cy="906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36549645" name="Group 70" hidden="0"/>
          <p:cNvGrpSpPr/>
          <p:nvPr isPhoto="0" userDrawn="0"/>
        </p:nvGrpSpPr>
        <p:grpSpPr bwMode="auto">
          <a:xfrm>
            <a:off x="4491036" y="1371603"/>
            <a:ext cx="3205162" cy="1768474"/>
            <a:chOff x="815" y="1055"/>
            <a:chExt cx="4176" cy="2304"/>
          </a:xfrm>
        </p:grpSpPr>
        <p:grpSp>
          <p:nvGrpSpPr>
            <p:cNvPr id="957461089" name="Group 71" hidden="0"/>
            <p:cNvGrpSpPr/>
            <p:nvPr isPhoto="0" userDrawn="0"/>
          </p:nvGrpSpPr>
          <p:grpSpPr bwMode="auto">
            <a:xfrm>
              <a:off x="815" y="1055"/>
              <a:ext cx="4176" cy="2304"/>
              <a:chOff x="334" y="576"/>
              <a:chExt cx="4847" cy="2783"/>
            </a:xfrm>
          </p:grpSpPr>
          <p:sp>
            <p:nvSpPr>
              <p:cNvPr id="1816014024" name="AutoShape 72" hidden="0"/>
              <p:cNvSpPr>
                <a:spLocks noChangeArrowheads="1"/>
              </p:cNvSpPr>
              <p:nvPr isPhoto="0" userDrawn="0"/>
            </p:nvSpPr>
            <p:spPr bwMode="auto">
              <a:xfrm>
                <a:off x="334" y="2207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/>
                  <a:t>S</a:t>
                </a:r>
                <a:endParaRPr/>
              </a:p>
            </p:txBody>
          </p:sp>
          <p:sp>
            <p:nvSpPr>
              <p:cNvPr id="848065474" name="AutoShape 73" hidden="0"/>
              <p:cNvSpPr>
                <a:spLocks noChangeArrowheads="1"/>
              </p:cNvSpPr>
              <p:nvPr isPhoto="0" userDrawn="0"/>
            </p:nvSpPr>
            <p:spPr bwMode="auto">
              <a:xfrm>
                <a:off x="4703" y="576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/>
                  <a:t>G</a:t>
                </a:r>
                <a:endParaRPr/>
              </a:p>
            </p:txBody>
          </p:sp>
          <p:sp>
            <p:nvSpPr>
              <p:cNvPr id="1464623395" name="AutoShape 74" hidden="0"/>
              <p:cNvSpPr>
                <a:spLocks noChangeArrowheads="1"/>
              </p:cNvSpPr>
              <p:nvPr isPhoto="0" userDrawn="0"/>
            </p:nvSpPr>
            <p:spPr bwMode="auto">
              <a:xfrm>
                <a:off x="1728" y="1775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d</a:t>
                </a:r>
                <a:endParaRPr/>
              </a:p>
            </p:txBody>
          </p:sp>
          <p:sp>
            <p:nvSpPr>
              <p:cNvPr id="1280809360" name="AutoShape 75" hidden="0"/>
              <p:cNvSpPr>
                <a:spLocks noChangeArrowheads="1"/>
              </p:cNvSpPr>
              <p:nvPr isPhoto="0" userDrawn="0"/>
            </p:nvSpPr>
            <p:spPr bwMode="auto">
              <a:xfrm>
                <a:off x="720" y="1055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b</a:t>
                </a:r>
                <a:endParaRPr/>
              </a:p>
            </p:txBody>
          </p:sp>
          <p:sp>
            <p:nvSpPr>
              <p:cNvPr id="440601915" name="AutoShape 76" hidden="0"/>
              <p:cNvSpPr>
                <a:spLocks noChangeArrowheads="1"/>
              </p:cNvSpPr>
              <p:nvPr isPhoto="0" userDrawn="0"/>
            </p:nvSpPr>
            <p:spPr bwMode="auto">
              <a:xfrm>
                <a:off x="1199" y="2736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p</a:t>
                </a:r>
                <a:endParaRPr/>
              </a:p>
            </p:txBody>
          </p:sp>
          <p:sp>
            <p:nvSpPr>
              <p:cNvPr id="656103507" name="AutoShape 77" hidden="0"/>
              <p:cNvSpPr>
                <a:spLocks noChangeArrowheads="1"/>
              </p:cNvSpPr>
              <p:nvPr isPhoto="0" userDrawn="0"/>
            </p:nvSpPr>
            <p:spPr bwMode="auto">
              <a:xfrm>
                <a:off x="2351" y="2880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q</a:t>
                </a:r>
                <a:endParaRPr/>
              </a:p>
            </p:txBody>
          </p:sp>
          <p:sp>
            <p:nvSpPr>
              <p:cNvPr id="688022940" name="AutoShape 78" hidden="0"/>
              <p:cNvSpPr>
                <a:spLocks noChangeArrowheads="1"/>
              </p:cNvSpPr>
              <p:nvPr isPhoto="0" userDrawn="0"/>
            </p:nvSpPr>
            <p:spPr bwMode="auto">
              <a:xfrm>
                <a:off x="2880" y="1008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c</a:t>
                </a:r>
                <a:endParaRPr/>
              </a:p>
            </p:txBody>
          </p:sp>
          <p:sp>
            <p:nvSpPr>
              <p:cNvPr id="676786811" name="AutoShape 79" hidden="0"/>
              <p:cNvSpPr>
                <a:spLocks noChangeArrowheads="1"/>
              </p:cNvSpPr>
              <p:nvPr isPhoto="0" userDrawn="0"/>
            </p:nvSpPr>
            <p:spPr bwMode="auto">
              <a:xfrm>
                <a:off x="3551" y="1584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e</a:t>
                </a:r>
                <a:endParaRPr/>
              </a:p>
            </p:txBody>
          </p:sp>
          <p:sp>
            <p:nvSpPr>
              <p:cNvPr id="211803275" name="AutoShape 80" hidden="0"/>
              <p:cNvSpPr>
                <a:spLocks noChangeArrowheads="1"/>
              </p:cNvSpPr>
              <p:nvPr isPhoto="0" userDrawn="0"/>
            </p:nvSpPr>
            <p:spPr bwMode="auto">
              <a:xfrm>
                <a:off x="3168" y="2255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h</a:t>
                </a:r>
                <a:endParaRPr/>
              </a:p>
            </p:txBody>
          </p:sp>
          <p:sp>
            <p:nvSpPr>
              <p:cNvPr id="739289735" name="AutoShape 81" hidden="0"/>
              <p:cNvSpPr>
                <a:spLocks noChangeArrowheads="1"/>
              </p:cNvSpPr>
              <p:nvPr isPhoto="0" userDrawn="0"/>
            </p:nvSpPr>
            <p:spPr bwMode="auto">
              <a:xfrm>
                <a:off x="1584" y="623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a</a:t>
                </a:r>
                <a:endParaRPr/>
              </a:p>
            </p:txBody>
          </p:sp>
          <p:sp>
            <p:nvSpPr>
              <p:cNvPr id="355612470" name="AutoShape 82" hidden="0"/>
              <p:cNvSpPr>
                <a:spLocks noChangeArrowheads="1"/>
              </p:cNvSpPr>
              <p:nvPr isPhoto="0" userDrawn="0"/>
            </p:nvSpPr>
            <p:spPr bwMode="auto">
              <a:xfrm>
                <a:off x="4559" y="1872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f</a:t>
                </a:r>
                <a:endParaRPr/>
              </a:p>
            </p:txBody>
          </p:sp>
          <p:sp>
            <p:nvSpPr>
              <p:cNvPr id="746583375" name="AutoShape 83" hidden="0"/>
              <p:cNvSpPr>
                <a:spLocks noChangeArrowheads="1"/>
              </p:cNvSpPr>
              <p:nvPr isPhoto="0" userDrawn="0"/>
            </p:nvSpPr>
            <p:spPr bwMode="auto">
              <a:xfrm>
                <a:off x="4367" y="2736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r</a:t>
                </a:r>
                <a:endParaRPr/>
              </a:p>
            </p:txBody>
          </p:sp>
          <p:cxnSp>
            <p:nvCxnSpPr>
              <p:cNvPr id="1917835952" name="AutoShape 84" hidden="0"/>
              <p:cNvCxnSpPr>
                <a:cxnSpLocks noChangeShapeType="1"/>
                <a:stCxn id="1816014024" idx="5"/>
                <a:endCxn id="440601915" idx="2"/>
              </p:cNvCxnSpPr>
              <p:nvPr isPhoto="0" userDrawn="0"/>
            </p:nvCxnSpPr>
            <p:spPr bwMode="auto">
              <a:xfrm>
                <a:off x="745" y="2617"/>
                <a:ext cx="453" cy="35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26860393" name="AutoShape 85" hidden="0"/>
              <p:cNvCxnSpPr>
                <a:cxnSpLocks noChangeShapeType="1"/>
                <a:stCxn id="440601915" idx="5"/>
                <a:endCxn id="656103507" idx="2"/>
              </p:cNvCxnSpPr>
              <p:nvPr isPhoto="0" userDrawn="0"/>
            </p:nvCxnSpPr>
            <p:spPr bwMode="auto">
              <a:xfrm flipV="1">
                <a:off x="1609" y="3119"/>
                <a:ext cx="741" cy="2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79194810" name="AutoShape 86" hidden="0"/>
              <p:cNvCxnSpPr>
                <a:cxnSpLocks noChangeShapeType="1"/>
                <a:stCxn id="211803275" idx="3"/>
                <a:endCxn id="656103507" idx="7"/>
              </p:cNvCxnSpPr>
              <p:nvPr isPhoto="0" userDrawn="0"/>
            </p:nvCxnSpPr>
            <p:spPr bwMode="auto">
              <a:xfrm flipH="1">
                <a:off x="2761" y="2665"/>
                <a:ext cx="475" cy="28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96289181" name="AutoShape 87" hidden="0"/>
              <p:cNvCxnSpPr>
                <a:cxnSpLocks noChangeShapeType="1"/>
                <a:stCxn id="211803275" idx="2"/>
                <a:endCxn id="440601915" idx="6"/>
              </p:cNvCxnSpPr>
              <p:nvPr isPhoto="0" userDrawn="0"/>
            </p:nvCxnSpPr>
            <p:spPr bwMode="auto">
              <a:xfrm flipH="1">
                <a:off x="1679" y="2495"/>
                <a:ext cx="1487" cy="47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832732900" name="AutoShape 88" hidden="0"/>
              <p:cNvCxnSpPr>
                <a:cxnSpLocks noChangeShapeType="1"/>
                <a:stCxn id="676786811" idx="4"/>
                <a:endCxn id="211803275" idx="7"/>
              </p:cNvCxnSpPr>
              <p:nvPr isPhoto="0" userDrawn="0"/>
            </p:nvCxnSpPr>
            <p:spPr bwMode="auto">
              <a:xfrm flipH="1">
                <a:off x="3577" y="2063"/>
                <a:ext cx="213" cy="26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842855789" name="AutoShape 89" hidden="0"/>
              <p:cNvCxnSpPr>
                <a:cxnSpLocks noChangeShapeType="1"/>
                <a:stCxn id="676786811" idx="5"/>
                <a:endCxn id="746583375" idx="1"/>
              </p:cNvCxnSpPr>
              <p:nvPr isPhoto="0" userDrawn="0"/>
            </p:nvCxnSpPr>
            <p:spPr bwMode="auto">
              <a:xfrm>
                <a:off x="3961" y="1993"/>
                <a:ext cx="475" cy="81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09195522" name="AutoShape 90" hidden="0"/>
              <p:cNvCxnSpPr>
                <a:cxnSpLocks noChangeShapeType="1"/>
                <a:stCxn id="746583375" idx="0"/>
                <a:endCxn id="355612470" idx="4"/>
              </p:cNvCxnSpPr>
              <p:nvPr isPhoto="0" userDrawn="0"/>
            </p:nvCxnSpPr>
            <p:spPr bwMode="auto">
              <a:xfrm flipV="1">
                <a:off x="4608" y="2351"/>
                <a:ext cx="191" cy="38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460165611" name="AutoShape 91" hidden="0"/>
              <p:cNvCxnSpPr>
                <a:cxnSpLocks noChangeShapeType="1"/>
                <a:stCxn id="355612470" idx="0"/>
                <a:endCxn id="848065474" idx="4"/>
              </p:cNvCxnSpPr>
              <p:nvPr isPhoto="0" userDrawn="0"/>
            </p:nvCxnSpPr>
            <p:spPr bwMode="auto">
              <a:xfrm flipV="1">
                <a:off x="4799" y="1055"/>
                <a:ext cx="144" cy="81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397612745" name="AutoShape 92" hidden="0"/>
              <p:cNvCxnSpPr>
                <a:cxnSpLocks noChangeShapeType="1"/>
                <a:stCxn id="1816014024" idx="7"/>
              </p:cNvCxnSpPr>
              <p:nvPr isPhoto="0" userDrawn="0"/>
            </p:nvCxnSpPr>
            <p:spPr bwMode="auto">
              <a:xfrm flipV="1">
                <a:off x="745" y="2016"/>
                <a:ext cx="981" cy="26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498987245" name="AutoShape 93" hidden="0"/>
              <p:cNvCxnSpPr>
                <a:cxnSpLocks noChangeShapeType="1"/>
                <a:stCxn id="1464623395" idx="1"/>
                <a:endCxn id="1280809360" idx="5"/>
              </p:cNvCxnSpPr>
              <p:nvPr isPhoto="0" userDrawn="0"/>
            </p:nvCxnSpPr>
            <p:spPr bwMode="auto">
              <a:xfrm flipH="1" flipV="1">
                <a:off x="1129" y="1465"/>
                <a:ext cx="667" cy="37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624158916" name="AutoShape 94" hidden="0"/>
              <p:cNvCxnSpPr>
                <a:cxnSpLocks noChangeShapeType="1"/>
                <a:endCxn id="739289735" idx="2"/>
              </p:cNvCxnSpPr>
              <p:nvPr isPhoto="0" userDrawn="0"/>
            </p:nvCxnSpPr>
            <p:spPr bwMode="auto">
              <a:xfrm flipV="1">
                <a:off x="1152" y="864"/>
                <a:ext cx="432" cy="26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212913082" name="AutoShape 95" hidden="0"/>
              <p:cNvCxnSpPr>
                <a:cxnSpLocks noChangeShapeType="1"/>
                <a:stCxn id="688022940" idx="2"/>
                <a:endCxn id="739289735" idx="6"/>
              </p:cNvCxnSpPr>
              <p:nvPr isPhoto="0" userDrawn="0"/>
            </p:nvCxnSpPr>
            <p:spPr bwMode="auto">
              <a:xfrm flipH="1" flipV="1">
                <a:off x="2063" y="864"/>
                <a:ext cx="815" cy="38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468165563" name="AutoShape 96" hidden="0"/>
              <p:cNvCxnSpPr>
                <a:cxnSpLocks noChangeShapeType="1"/>
                <a:stCxn id="1464623395" idx="7"/>
                <a:endCxn id="688022940" idx="3"/>
              </p:cNvCxnSpPr>
              <p:nvPr isPhoto="0" userDrawn="0"/>
            </p:nvCxnSpPr>
            <p:spPr bwMode="auto">
              <a:xfrm flipV="1">
                <a:off x="2137" y="1417"/>
                <a:ext cx="811" cy="42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56891025" name="AutoShape 97" hidden="0"/>
              <p:cNvCxnSpPr>
                <a:cxnSpLocks noChangeShapeType="1"/>
                <a:stCxn id="1464623395" idx="6"/>
                <a:endCxn id="676786811" idx="2"/>
              </p:cNvCxnSpPr>
              <p:nvPr isPhoto="0" userDrawn="0"/>
            </p:nvCxnSpPr>
            <p:spPr bwMode="auto">
              <a:xfrm flipV="1">
                <a:off x="2207" y="1823"/>
                <a:ext cx="1343" cy="19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155599431" name="AutoShape 98" hidden="0"/>
              <p:cNvCxnSpPr>
                <a:cxnSpLocks noChangeShapeType="1"/>
                <a:stCxn id="355612470" idx="1"/>
                <a:endCxn id="688022940" idx="6"/>
              </p:cNvCxnSpPr>
              <p:nvPr isPhoto="0" userDrawn="0"/>
            </p:nvCxnSpPr>
            <p:spPr bwMode="auto">
              <a:xfrm rot="5399977" flipH="1">
                <a:off x="3647" y="959"/>
                <a:ext cx="693" cy="1268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5300962" name="AutoShape 99" hidden="0"/>
              <p:cNvCxnSpPr>
                <a:cxnSpLocks noChangeShapeType="1"/>
                <a:stCxn id="1816014024" idx="6"/>
                <a:endCxn id="676786811" idx="3"/>
              </p:cNvCxnSpPr>
              <p:nvPr isPhoto="0" userDrawn="0"/>
            </p:nvCxnSpPr>
            <p:spPr bwMode="auto">
              <a:xfrm flipV="1">
                <a:off x="815" y="1993"/>
                <a:ext cx="2805" cy="453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720334954" name="AutoShape 100" hidden="0"/>
            <p:cNvCxnSpPr>
              <a:cxnSpLocks noChangeShapeType="1"/>
              <a:stCxn id="656103507" idx="6"/>
              <a:endCxn id="746583375" idx="2"/>
            </p:cNvCxnSpPr>
            <p:nvPr isPhoto="0" userDrawn="0"/>
          </p:nvCxnSpPr>
          <p:spPr bwMode="auto">
            <a:xfrm flipV="1">
              <a:off x="2965" y="3042"/>
              <a:ext cx="1323" cy="118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067163989" name="Line 140" hidden="0"/>
          <p:cNvSpPr>
            <a:spLocks noChangeShapeType="1"/>
          </p:cNvSpPr>
          <p:nvPr isPhoto="0" userDrawn="0"/>
        </p:nvSpPr>
        <p:spPr bwMode="auto">
          <a:xfrm>
            <a:off x="2" y="3371850"/>
            <a:ext cx="1219199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784058282" name="Oval 141" hidden="0"/>
          <p:cNvSpPr>
            <a:spLocks noChangeArrowheads="1"/>
          </p:cNvSpPr>
          <p:nvPr isPhoto="0" userDrawn="0"/>
        </p:nvSpPr>
        <p:spPr bwMode="auto">
          <a:xfrm>
            <a:off x="6140454" y="3478212"/>
            <a:ext cx="290512" cy="265111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592737881" name="Oval 163" hidden="0"/>
          <p:cNvSpPr>
            <a:spLocks noChangeArrowheads="1"/>
          </p:cNvSpPr>
          <p:nvPr isPhoto="0" userDrawn="0"/>
        </p:nvSpPr>
        <p:spPr bwMode="auto">
          <a:xfrm>
            <a:off x="6142036" y="3479805"/>
            <a:ext cx="290511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765420080" name="Oval 164" hidden="0"/>
          <p:cNvSpPr>
            <a:spLocks noChangeArrowheads="1"/>
          </p:cNvSpPr>
          <p:nvPr isPhoto="0" userDrawn="0"/>
        </p:nvSpPr>
        <p:spPr bwMode="auto">
          <a:xfrm>
            <a:off x="3730629" y="3973512"/>
            <a:ext cx="290512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029385694" name="Oval 165" hidden="0"/>
          <p:cNvSpPr>
            <a:spLocks noChangeArrowheads="1"/>
          </p:cNvSpPr>
          <p:nvPr isPhoto="0" userDrawn="0"/>
        </p:nvSpPr>
        <p:spPr bwMode="auto">
          <a:xfrm>
            <a:off x="6524629" y="3906838"/>
            <a:ext cx="290512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441369613" name="Oval 166" hidden="0"/>
          <p:cNvSpPr>
            <a:spLocks noChangeArrowheads="1"/>
          </p:cNvSpPr>
          <p:nvPr isPhoto="0" userDrawn="0"/>
        </p:nvSpPr>
        <p:spPr bwMode="auto">
          <a:xfrm>
            <a:off x="8269287" y="3922713"/>
            <a:ext cx="290511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787247525" name="Text Box 194" hidden="0"/>
          <p:cNvSpPr txBox="1">
            <a:spLocks noChangeArrowheads="1"/>
          </p:cNvSpPr>
          <p:nvPr isPhoto="0" userDrawn="0"/>
        </p:nvSpPr>
        <p:spPr bwMode="auto">
          <a:xfrm>
            <a:off x="380999" y="1371601"/>
            <a:ext cx="2281236" cy="1338823"/>
          </a:xfrm>
          <a:prstGeom prst="rect">
            <a:avLst/>
          </a:prstGeom>
          <a:noFill/>
          <a:ln w="9525">
            <a:noFill/>
            <a:miter/>
            <a:headEnd/>
            <a:tailEnd/>
          </a:ln>
        </p:spPr>
        <p:txBody>
          <a:bodyPr lIns="91431" tIns="45717" rIns="91431" bIns="45717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latin typeface="Calibri"/>
              </a:rPr>
              <a:t>Strategy: expand a deepest node first</a:t>
            </a:r>
            <a:endParaRPr/>
          </a:p>
          <a:p>
            <a:pPr>
              <a:spcBef>
                <a:spcPts val="0"/>
              </a:spcBef>
              <a:defRPr/>
            </a:pPr>
            <a:r>
              <a:rPr lang="en-US" i="1">
                <a:latin typeface="Calibri"/>
              </a:rPr>
              <a:t>Implementation: Frontier is a LIFO stack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058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420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385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369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794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A* Graph Search Gone Wrong?</a:t>
            </a:r>
            <a:endParaRPr/>
          </a:p>
        </p:txBody>
      </p:sp>
      <p:sp>
        <p:nvSpPr>
          <p:cNvPr id="18" name="Oval 17" hidden="0"/>
          <p:cNvSpPr/>
          <p:nvPr isPhoto="0" userDrawn="0"/>
        </p:nvSpPr>
        <p:spPr bwMode="auto"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>
                <a:latin typeface="Calibri"/>
                <a:cs typeface="Calibri"/>
              </a:rPr>
              <a:t>S</a:t>
            </a:r>
            <a:endParaRPr/>
          </a:p>
        </p:txBody>
      </p:sp>
      <p:sp>
        <p:nvSpPr>
          <p:cNvPr id="19" name="Oval 18" hidden="0"/>
          <p:cNvSpPr/>
          <p:nvPr isPhoto="0" userDrawn="0"/>
        </p:nvSpPr>
        <p:spPr bwMode="auto"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>
                <a:latin typeface="Calibri"/>
                <a:cs typeface="Calibri"/>
              </a:rPr>
              <a:t>A</a:t>
            </a:r>
            <a:endParaRPr/>
          </a:p>
        </p:txBody>
      </p:sp>
      <p:sp>
        <p:nvSpPr>
          <p:cNvPr id="20" name="Oval 19" hidden="0"/>
          <p:cNvSpPr/>
          <p:nvPr isPhoto="0" userDrawn="0"/>
        </p:nvSpPr>
        <p:spPr bwMode="auto">
          <a:xfrm>
            <a:off x="2506497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>
                <a:latin typeface="Calibri"/>
                <a:cs typeface="Calibri"/>
              </a:rPr>
              <a:t>B</a:t>
            </a:r>
            <a:endParaRPr/>
          </a:p>
        </p:txBody>
      </p:sp>
      <p:sp>
        <p:nvSpPr>
          <p:cNvPr id="21" name="Oval 20" hidden="0"/>
          <p:cNvSpPr/>
          <p:nvPr isPhoto="0" userDrawn="0"/>
        </p:nvSpPr>
        <p:spPr bwMode="auto"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>
                <a:latin typeface="Calibri"/>
                <a:cs typeface="Calibri"/>
              </a:rPr>
              <a:t>C</a:t>
            </a:r>
            <a:endParaRPr/>
          </a:p>
        </p:txBody>
      </p:sp>
      <p:sp>
        <p:nvSpPr>
          <p:cNvPr id="22" name="Oval 21" hidden="0"/>
          <p:cNvSpPr/>
          <p:nvPr isPhoto="0" userDrawn="0"/>
        </p:nvSpPr>
        <p:spPr bwMode="auto"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>
                <a:latin typeface="Calibri"/>
                <a:cs typeface="Calibri"/>
              </a:rPr>
              <a:t>G</a:t>
            </a:r>
            <a:endParaRPr/>
          </a:p>
        </p:txBody>
      </p:sp>
      <p:cxnSp>
        <p:nvCxnSpPr>
          <p:cNvPr id="24" name="Straight Arrow Connector 23" hidden="0"/>
          <p:cNvCxnSpPr>
            <a:cxnSpLocks/>
            <a:stCxn id="18" idx="7"/>
            <a:endCxn id="19" idx="2"/>
          </p:cNvCxnSpPr>
          <p:nvPr isPhoto="0" userDrawn="0"/>
        </p:nvCxnSpPr>
        <p:spPr bwMode="auto"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 hidden="0"/>
          <p:cNvCxnSpPr>
            <a:cxnSpLocks/>
            <a:stCxn id="18" idx="5"/>
            <a:endCxn id="20" idx="1"/>
          </p:cNvCxnSpPr>
          <p:nvPr isPhoto="0" userDrawn="0"/>
        </p:nvCxnSpPr>
        <p:spPr bwMode="auto"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 hidden="0"/>
          <p:cNvCxnSpPr>
            <a:cxnSpLocks/>
            <a:stCxn id="20" idx="7"/>
            <a:endCxn id="21" idx="3"/>
          </p:cNvCxnSpPr>
          <p:nvPr isPhoto="0" userDrawn="0"/>
        </p:nvCxnSpPr>
        <p:spPr bwMode="auto"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 hidden="0"/>
          <p:cNvCxnSpPr>
            <a:cxnSpLocks/>
            <a:stCxn id="19" idx="6"/>
            <a:endCxn id="21" idx="1"/>
          </p:cNvCxnSpPr>
          <p:nvPr isPhoto="0" userDrawn="0"/>
        </p:nvCxnSpPr>
        <p:spPr bwMode="auto"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 hidden="0"/>
          <p:cNvCxnSpPr>
            <a:cxnSpLocks/>
            <a:stCxn id="21" idx="4"/>
            <a:endCxn id="22" idx="0"/>
          </p:cNvCxnSpPr>
          <p:nvPr isPhoto="0" userDrawn="0"/>
        </p:nvCxnSpPr>
        <p:spPr bwMode="auto"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 hidden="0"/>
          <p:cNvSpPr txBox="1">
            <a:spLocks noChangeArrowheads="1"/>
          </p:cNvSpPr>
          <p:nvPr isPhoto="0" userDrawn="0"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1</a:t>
            </a:r>
            <a:endParaRPr/>
          </a:p>
        </p:txBody>
      </p:sp>
      <p:sp>
        <p:nvSpPr>
          <p:cNvPr id="33806" name="TextBox 35" hidden="0"/>
          <p:cNvSpPr txBox="1">
            <a:spLocks noChangeArrowheads="1"/>
          </p:cNvSpPr>
          <p:nvPr isPhoto="0" userDrawn="0"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1</a:t>
            </a:r>
            <a:endParaRPr/>
          </a:p>
        </p:txBody>
      </p:sp>
      <p:sp>
        <p:nvSpPr>
          <p:cNvPr id="33807" name="TextBox 36" hidden="0"/>
          <p:cNvSpPr txBox="1">
            <a:spLocks noChangeArrowheads="1"/>
          </p:cNvSpPr>
          <p:nvPr isPhoto="0" userDrawn="0"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1</a:t>
            </a:r>
            <a:endParaRPr/>
          </a:p>
        </p:txBody>
      </p:sp>
      <p:sp>
        <p:nvSpPr>
          <p:cNvPr id="33808" name="TextBox 37" hidden="0"/>
          <p:cNvSpPr txBox="1">
            <a:spLocks noChangeArrowheads="1"/>
          </p:cNvSpPr>
          <p:nvPr isPhoto="0" userDrawn="0"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2</a:t>
            </a:r>
            <a:endParaRPr/>
          </a:p>
        </p:txBody>
      </p:sp>
      <p:sp>
        <p:nvSpPr>
          <p:cNvPr id="33809" name="TextBox 38" hidden="0"/>
          <p:cNvSpPr txBox="1">
            <a:spLocks noChangeArrowheads="1"/>
          </p:cNvSpPr>
          <p:nvPr isPhoto="0" userDrawn="0"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3</a:t>
            </a:r>
            <a:endParaRPr/>
          </a:p>
        </p:txBody>
      </p:sp>
      <p:grpSp>
        <p:nvGrpSpPr>
          <p:cNvPr id="2" name="Group 44" hidden="0"/>
          <p:cNvGrpSpPr/>
          <p:nvPr isPhoto="0" userDrawn="0"/>
        </p:nvGrpSpPr>
        <p:grpSpPr bwMode="auto">
          <a:xfrm>
            <a:off x="1328440" y="1828798"/>
            <a:ext cx="4197036" cy="4403471"/>
            <a:chOff x="1489613" y="1600298"/>
            <a:chExt cx="4195761" cy="4403090"/>
          </a:xfrm>
        </p:grpSpPr>
        <p:sp>
          <p:nvSpPr>
            <p:cNvPr id="33831" name="TextBox 39" hidden="0"/>
            <p:cNvSpPr txBox="1">
              <a:spLocks noChangeArrowheads="1"/>
            </p:cNvSpPr>
            <p:nvPr isPhoto="0" userDrawn="0"/>
          </p:nvSpPr>
          <p:spPr bwMode="auto">
            <a:xfrm>
              <a:off x="1489613" y="3317359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i="1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  <a:endParaRPr/>
            </a:p>
          </p:txBody>
        </p:sp>
        <p:sp>
          <p:nvSpPr>
            <p:cNvPr id="33832" name="TextBox 40" hidden="0"/>
            <p:cNvSpPr txBox="1">
              <a:spLocks noChangeArrowheads="1"/>
            </p:cNvSpPr>
            <p:nvPr isPhoto="0" userDrawn="0"/>
          </p:nvSpPr>
          <p:spPr bwMode="auto">
            <a:xfrm>
              <a:off x="2796572" y="4718814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i="1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  <a:endParaRPr/>
            </a:p>
          </p:txBody>
        </p:sp>
        <p:sp>
          <p:nvSpPr>
            <p:cNvPr id="33833" name="TextBox 41" hidden="0"/>
            <p:cNvSpPr txBox="1">
              <a:spLocks noChangeArrowheads="1"/>
            </p:cNvSpPr>
            <p:nvPr isPhoto="0" userDrawn="0"/>
          </p:nvSpPr>
          <p:spPr bwMode="auto">
            <a:xfrm>
              <a:off x="3368386" y="1600298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i="1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  <a:endParaRPr/>
            </a:p>
          </p:txBody>
        </p:sp>
        <p:sp>
          <p:nvSpPr>
            <p:cNvPr id="33834" name="TextBox 42" hidden="0"/>
            <p:cNvSpPr txBox="1">
              <a:spLocks noChangeArrowheads="1"/>
            </p:cNvSpPr>
            <p:nvPr isPhoto="0" userDrawn="0"/>
          </p:nvSpPr>
          <p:spPr bwMode="auto">
            <a:xfrm>
              <a:off x="5090721" y="234766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i="1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  <a:endParaRPr/>
            </a:p>
          </p:txBody>
        </p:sp>
        <p:sp>
          <p:nvSpPr>
            <p:cNvPr id="33835" name="TextBox 43" hidden="0"/>
            <p:cNvSpPr txBox="1">
              <a:spLocks noChangeArrowheads="1"/>
            </p:cNvSpPr>
            <p:nvPr isPhoto="0" userDrawn="0"/>
          </p:nvSpPr>
          <p:spPr bwMode="auto">
            <a:xfrm>
              <a:off x="5073787" y="5634088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i="1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  <a:endParaRPr/>
            </a:p>
          </p:txBody>
        </p:sp>
      </p:grpSp>
      <p:sp>
        <p:nvSpPr>
          <p:cNvPr id="54" name="TextBox 53" hidden="0"/>
          <p:cNvSpPr txBox="1">
            <a:spLocks noChangeArrowheads="1"/>
          </p:cNvSpPr>
          <p:nvPr isPhoto="0" userDrawn="0"/>
        </p:nvSpPr>
        <p:spPr bwMode="auto">
          <a:xfrm>
            <a:off x="8229601" y="2362199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>
              <a:defRPr/>
            </a:pPr>
            <a:r>
              <a:rPr lang="en-US" sz="2400">
                <a:latin typeface="Calibri"/>
                <a:cs typeface="Calibri"/>
              </a:rPr>
              <a:t>S (0+</a:t>
            </a:r>
            <a:r>
              <a:rPr lang="en-US" sz="240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>
                <a:latin typeface="Calibri"/>
                <a:cs typeface="Calibri"/>
              </a:rPr>
              <a:t>)</a:t>
            </a:r>
            <a:endParaRPr/>
          </a:p>
        </p:txBody>
      </p:sp>
      <p:grpSp>
        <p:nvGrpSpPr>
          <p:cNvPr id="3" name="Group 80" hidden="0"/>
          <p:cNvGrpSpPr/>
          <p:nvPr isPhoto="0" userDrawn="0"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 hidden="0"/>
            <p:cNvSpPr txBox="1">
              <a:spLocks noChangeArrowheads="1"/>
            </p:cNvSpPr>
            <p:nvPr isPhoto="0" userDrawn="0"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latin typeface="Calibri"/>
                  <a:cs typeface="Calibri"/>
                </a:rPr>
                <a:t>A (1+</a:t>
              </a:r>
              <a:r>
                <a:rPr lang="en-US" sz="240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>
                  <a:latin typeface="Calibri"/>
                  <a:cs typeface="Calibri"/>
                </a:rPr>
                <a:t>)</a:t>
              </a:r>
              <a:endParaRPr/>
            </a:p>
          </p:txBody>
        </p:sp>
        <p:sp>
          <p:nvSpPr>
            <p:cNvPr id="33828" name="TextBox 55" hidden="0"/>
            <p:cNvSpPr txBox="1">
              <a:spLocks noChangeArrowheads="1"/>
            </p:cNvSpPr>
            <p:nvPr isPhoto="0" userDrawn="0"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latin typeface="Calibri"/>
                  <a:cs typeface="Calibri"/>
                </a:rPr>
                <a:t>B (1+</a:t>
              </a:r>
              <a:r>
                <a:rPr lang="en-US" sz="240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>
                  <a:latin typeface="Calibri"/>
                  <a:cs typeface="Calibri"/>
                </a:rPr>
                <a:t>)</a:t>
              </a:r>
              <a:endParaRPr/>
            </a:p>
          </p:txBody>
        </p:sp>
        <p:cxnSp>
          <p:nvCxnSpPr>
            <p:cNvPr id="62" name="Straight Arrow Connector 61" hidden="0"/>
            <p:cNvCxnSpPr>
              <a:cxnSpLocks/>
              <a:stCxn id="54" idx="2"/>
              <a:endCxn id="33828" idx="0"/>
            </p:cNvCxnSpPr>
            <p:nvPr isPhoto="0" userDrawn="0"/>
          </p:nvCxnSpPr>
          <p:spPr bwMode="auto"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 hidden="0"/>
            <p:cNvCxnSpPr>
              <a:cxnSpLocks/>
              <a:stCxn id="54" idx="2"/>
              <a:endCxn id="33827" idx="0"/>
            </p:cNvCxnSpPr>
            <p:nvPr isPhoto="0" userDrawn="0"/>
          </p:nvCxnSpPr>
          <p:spPr bwMode="auto"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 hidden="0"/>
          <p:cNvGrpSpPr/>
          <p:nvPr isPhoto="0" userDrawn="0"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 hidden="0"/>
            <p:cNvSpPr txBox="1">
              <a:spLocks noChangeArrowheads="1"/>
            </p:cNvSpPr>
            <p:nvPr isPhoto="0" userDrawn="0"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latin typeface="Calibri"/>
                  <a:cs typeface="Calibri"/>
                </a:rPr>
                <a:t>C (2+</a:t>
              </a:r>
              <a:r>
                <a:rPr lang="en-US" sz="240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>
                  <a:latin typeface="Calibri"/>
                  <a:cs typeface="Calibri"/>
                </a:rPr>
                <a:t>)</a:t>
              </a:r>
              <a:endParaRPr/>
            </a:p>
          </p:txBody>
        </p:sp>
        <p:cxnSp>
          <p:nvCxnSpPr>
            <p:cNvPr id="68" name="Straight Arrow Connector 67" hidden="0"/>
            <p:cNvCxnSpPr>
              <a:cxnSpLocks/>
              <a:stCxn id="33827" idx="2"/>
              <a:endCxn id="33825" idx="0"/>
            </p:cNvCxnSpPr>
            <p:nvPr isPhoto="0" userDrawn="0"/>
          </p:nvCxnSpPr>
          <p:spPr bwMode="auto"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 hidden="0"/>
          <p:cNvGrpSpPr/>
          <p:nvPr isPhoto="0" userDrawn="0"/>
        </p:nvGrpSpPr>
        <p:grpSpPr bwMode="auto">
          <a:xfrm>
            <a:off x="7239002" y="4657726"/>
            <a:ext cx="1100331" cy="909802"/>
            <a:chOff x="5638805" y="3966836"/>
            <a:chExt cx="1099952" cy="910124"/>
          </a:xfrm>
        </p:grpSpPr>
        <p:sp>
          <p:nvSpPr>
            <p:cNvPr id="33823" name="TextBox 59" hidden="0"/>
            <p:cNvSpPr txBox="1">
              <a:spLocks noChangeArrowheads="1"/>
            </p:cNvSpPr>
            <p:nvPr isPhoto="0" userDrawn="0"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latin typeface="Calibri"/>
                  <a:cs typeface="Calibri"/>
                </a:rPr>
                <a:t>G (5+</a:t>
              </a:r>
              <a:r>
                <a:rPr lang="en-US" sz="240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>
                  <a:latin typeface="Calibri"/>
                  <a:cs typeface="Calibri"/>
                </a:rPr>
                <a:t>)</a:t>
              </a:r>
              <a:endParaRPr/>
            </a:p>
          </p:txBody>
        </p:sp>
        <p:cxnSp>
          <p:nvCxnSpPr>
            <p:cNvPr id="70" name="Straight Arrow Connector 69" hidden="0"/>
            <p:cNvCxnSpPr>
              <a:cxnSpLocks/>
              <a:stCxn id="33825" idx="2"/>
              <a:endCxn id="33823" idx="0"/>
            </p:cNvCxnSpPr>
            <p:nvPr isPhoto="0" userDrawn="0"/>
          </p:nvCxnSpPr>
          <p:spPr bwMode="auto"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 hidden="0"/>
          <p:cNvGrpSpPr/>
          <p:nvPr isPhoto="0" userDrawn="0"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 hidden="0"/>
            <p:cNvSpPr txBox="1">
              <a:spLocks noChangeArrowheads="1"/>
            </p:cNvSpPr>
            <p:nvPr isPhoto="0" userDrawn="0"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latin typeface="Calibri"/>
                  <a:cs typeface="Calibri"/>
                </a:rPr>
                <a:t>C (3+</a:t>
              </a:r>
              <a:r>
                <a:rPr lang="en-US" sz="240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>
                  <a:latin typeface="Calibri"/>
                  <a:cs typeface="Calibri"/>
                </a:rPr>
                <a:t>)</a:t>
              </a:r>
              <a:endParaRPr/>
            </a:p>
          </p:txBody>
        </p:sp>
        <p:cxnSp>
          <p:nvCxnSpPr>
            <p:cNvPr id="72" name="Straight Arrow Connector 71" hidden="0"/>
            <p:cNvCxnSpPr>
              <a:cxnSpLocks/>
              <a:stCxn id="33828" idx="2"/>
              <a:endCxn id="33821" idx="0"/>
            </p:cNvCxnSpPr>
            <p:nvPr isPhoto="0" userDrawn="0"/>
          </p:nvCxnSpPr>
          <p:spPr bwMode="auto"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 hidden="0"/>
          <p:cNvGrpSpPr/>
          <p:nvPr isPhoto="0" userDrawn="0"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 hidden="0"/>
            <p:cNvSpPr txBox="1">
              <a:spLocks noChangeArrowheads="1"/>
            </p:cNvSpPr>
            <p:nvPr isPhoto="0" userDrawn="0"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latin typeface="Calibri"/>
                  <a:cs typeface="Calibri"/>
                </a:rPr>
                <a:t>G (6+</a:t>
              </a:r>
              <a:r>
                <a:rPr lang="en-US" sz="240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>
                  <a:latin typeface="Calibri"/>
                  <a:cs typeface="Calibri"/>
                </a:rPr>
                <a:t>)</a:t>
              </a:r>
              <a:endParaRPr/>
            </a:p>
          </p:txBody>
        </p:sp>
        <p:cxnSp>
          <p:nvCxnSpPr>
            <p:cNvPr id="74" name="Straight Arrow Connector 73" hidden="0"/>
            <p:cNvCxnSpPr>
              <a:cxnSpLocks/>
              <a:stCxn id="33821" idx="2"/>
              <a:endCxn id="33819" idx="0"/>
            </p:cNvCxnSpPr>
            <p:nvPr isPhoto="0" userDrawn="0"/>
          </p:nvCxnSpPr>
          <p:spPr bwMode="auto"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 hidden="0"/>
          <p:cNvSpPr txBox="1">
            <a:spLocks noChangeArrowheads="1"/>
          </p:cNvSpPr>
          <p:nvPr isPhoto="0" userDrawn="0"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>
              <a:defRPr/>
            </a:pPr>
            <a:r>
              <a:rPr lang="en-US" sz="2800">
                <a:latin typeface="Calibri"/>
                <a:cs typeface="Calibri"/>
              </a:rPr>
              <a:t>State space graph</a:t>
            </a:r>
            <a:endParaRPr/>
          </a:p>
        </p:txBody>
      </p:sp>
      <p:sp>
        <p:nvSpPr>
          <p:cNvPr id="87" name="TextBox 86" hidden="0"/>
          <p:cNvSpPr txBox="1">
            <a:spLocks noChangeArrowheads="1"/>
          </p:cNvSpPr>
          <p:nvPr isPhoto="0" userDrawn="0"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>
              <a:defRPr/>
            </a:pPr>
            <a:r>
              <a:rPr lang="en-US" sz="2800">
                <a:latin typeface="Calibri"/>
                <a:cs typeface="Calibri"/>
              </a:rPr>
              <a:t>Search tree</a:t>
            </a:r>
            <a:endParaRPr/>
          </a:p>
        </p:txBody>
      </p:sp>
      <p:sp>
        <p:nvSpPr>
          <p:cNvPr id="8" name="TextBox 7" hidden="0"/>
          <p:cNvSpPr txBox="1"/>
          <p:nvPr isPhoto="0" userDrawn="0"/>
        </p:nvSpPr>
        <p:spPr bwMode="auto">
          <a:xfrm>
            <a:off x="6096000" y="5486400"/>
            <a:ext cx="559242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Simple check against expanded set blocks C</a:t>
            </a:r>
            <a:endParaRPr/>
          </a:p>
        </p:txBody>
      </p:sp>
      <p:sp>
        <p:nvSpPr>
          <p:cNvPr id="45" name="TextBox 44" hidden="0"/>
          <p:cNvSpPr txBox="1"/>
          <p:nvPr isPhoto="0" userDrawn="0"/>
        </p:nvSpPr>
        <p:spPr bwMode="auto">
          <a:xfrm>
            <a:off x="6096000" y="5862937"/>
            <a:ext cx="5814358" cy="830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Fancy check allows new C if cheaper than old</a:t>
            </a:r>
            <a:endParaRPr/>
          </a:p>
          <a:p>
            <a:pPr>
              <a:defRPr/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but requires recalculating C’s descendants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18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Consistency of Heuristics</a:t>
            </a:r>
            <a:endParaRPr/>
          </a:p>
        </p:txBody>
      </p:sp>
      <p:sp>
        <p:nvSpPr>
          <p:cNvPr id="8195" name="Content Placeholder 14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888230" y="1295400"/>
            <a:ext cx="6934200" cy="3333750"/>
          </a:xfrm>
        </p:spPr>
        <p:txBody>
          <a:bodyPr/>
          <a:lstStyle/>
          <a:p>
            <a:pPr>
              <a:lnSpc>
                <a:spcPts val="2580"/>
              </a:lnSpc>
              <a:defRPr/>
            </a:pPr>
            <a:r>
              <a:rPr lang="en-US" sz="2400">
                <a:latin typeface="Calibri"/>
                <a:cs typeface="Calibri"/>
              </a:rPr>
              <a:t>Main idea: estimated heuristic costs ≤ actual costs</a:t>
            </a:r>
            <a:endParaRPr/>
          </a:p>
          <a:p>
            <a:pPr lvl="1">
              <a:lnSpc>
                <a:spcPts val="2580"/>
              </a:lnSpc>
              <a:defRPr/>
            </a:pPr>
            <a:r>
              <a:rPr lang="en-US" sz="2000">
                <a:latin typeface="Calibri"/>
                <a:cs typeface="Calibri"/>
              </a:rPr>
              <a:t>Admissibility: heuristic cost ≤ actual cost to goal</a:t>
            </a:r>
            <a:endParaRPr/>
          </a:p>
          <a:p>
            <a:pPr lvl="1">
              <a:lnSpc>
                <a:spcPts val="2580"/>
              </a:lnSpc>
              <a:buNone/>
              <a:defRPr/>
            </a:pPr>
            <a:r>
              <a:rPr lang="en-US" sz="2000">
                <a:latin typeface="Calibri"/>
                <a:cs typeface="Calibri"/>
              </a:rPr>
              <a:t>		</a:t>
            </a: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>
                <a:latin typeface="Calibri"/>
                <a:cs typeface="Calibri"/>
              </a:rPr>
              <a:t>≤</a:t>
            </a: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>
                <a:solidFill>
                  <a:srgbClr val="008000"/>
                </a:solidFill>
                <a:latin typeface="Calibri"/>
                <a:cs typeface="Calibri"/>
              </a:rPr>
              <a:t>h</a:t>
            </a:r>
            <a:r>
              <a:rPr lang="en-US" sz="2000" baseline="30000">
                <a:solidFill>
                  <a:srgbClr val="008000"/>
                </a:solidFill>
                <a:latin typeface="Calibri"/>
                <a:cs typeface="Calibri"/>
              </a:rPr>
              <a:t>*</a:t>
            </a:r>
            <a:r>
              <a:rPr lang="en-US" sz="2000">
                <a:solidFill>
                  <a:srgbClr val="008000"/>
                </a:solidFill>
                <a:latin typeface="Calibri"/>
                <a:cs typeface="Calibri"/>
              </a:rPr>
              <a:t>(A)</a:t>
            </a:r>
            <a:endParaRPr/>
          </a:p>
          <a:p>
            <a:pPr lvl="1">
              <a:lnSpc>
                <a:spcPts val="2580"/>
              </a:lnSpc>
              <a:defRPr/>
            </a:pPr>
            <a:r>
              <a:rPr lang="en-US" sz="2000">
                <a:latin typeface="Calibri"/>
                <a:cs typeface="Calibri"/>
              </a:rPr>
              <a:t>Consistency: heuristic “arc” cost ≤ actual cost for each arc</a:t>
            </a:r>
            <a:endParaRPr/>
          </a:p>
          <a:p>
            <a:pPr lvl="1">
              <a:lnSpc>
                <a:spcPts val="2580"/>
              </a:lnSpc>
              <a:buNone/>
              <a:defRPr/>
            </a:pP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>
                <a:latin typeface="Calibri"/>
                <a:cs typeface="Calibri"/>
              </a:rPr>
              <a:t>≤ </a:t>
            </a:r>
            <a:r>
              <a:rPr lang="en-US" sz="2000">
                <a:solidFill>
                  <a:srgbClr val="008000"/>
                </a:solidFill>
                <a:latin typeface="Calibri"/>
                <a:cs typeface="Calibri"/>
              </a:rPr>
              <a:t>c(A,C)</a:t>
            </a:r>
            <a:endParaRPr/>
          </a:p>
          <a:p>
            <a:pPr lvl="1">
              <a:lnSpc>
                <a:spcPts val="2580"/>
              </a:lnSpc>
              <a:buNone/>
              <a:defRPr/>
            </a:pPr>
            <a:r>
              <a:rPr lang="en-US" sz="2000">
                <a:solidFill>
                  <a:srgbClr val="008000"/>
                </a:solidFill>
                <a:latin typeface="Calibri"/>
                <a:cs typeface="Calibri"/>
              </a:rPr>
              <a:t>	or </a:t>
            </a: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>
                <a:latin typeface="Calibri"/>
                <a:cs typeface="Calibri"/>
              </a:rPr>
              <a:t>≤ </a:t>
            </a:r>
            <a:r>
              <a:rPr lang="en-US" sz="2000">
                <a:solidFill>
                  <a:srgbClr val="008000"/>
                </a:solidFill>
                <a:latin typeface="Calibri"/>
                <a:cs typeface="Calibri"/>
              </a:rPr>
              <a:t>c(A,C) </a:t>
            </a:r>
            <a:r>
              <a:rPr lang="en-US" sz="2000">
                <a:latin typeface="Calibri"/>
                <a:cs typeface="Calibri"/>
              </a:rPr>
              <a:t>+</a:t>
            </a:r>
            <a:r>
              <a:rPr lang="en-US" sz="200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h(C) </a:t>
            </a:r>
            <a:r>
              <a:rPr lang="en-US" sz="2000">
                <a:latin typeface="Calibri"/>
                <a:cs typeface="Calibri"/>
              </a:rPr>
              <a:t>(triangle inequality)</a:t>
            </a:r>
            <a:endParaRPr/>
          </a:p>
          <a:p>
            <a:pPr lvl="2">
              <a:lnSpc>
                <a:spcPts val="2580"/>
              </a:lnSpc>
              <a:defRPr/>
            </a:pPr>
            <a:r>
              <a:rPr lang="en-US" sz="1800">
                <a:solidFill>
                  <a:srgbClr val="333399"/>
                </a:solidFill>
                <a:latin typeface="Calibri"/>
                <a:cs typeface="Calibri"/>
              </a:rPr>
              <a:t>Note: h* </a:t>
            </a:r>
            <a:r>
              <a:rPr lang="en-US" sz="1800" i="1" u="sng">
                <a:solidFill>
                  <a:srgbClr val="333399"/>
                </a:solidFill>
                <a:latin typeface="Calibri"/>
                <a:cs typeface="Calibri"/>
              </a:rPr>
              <a:t>necessarily</a:t>
            </a:r>
            <a:r>
              <a:rPr lang="en-US" sz="1800">
                <a:solidFill>
                  <a:srgbClr val="333399"/>
                </a:solidFill>
                <a:latin typeface="Calibri"/>
                <a:cs typeface="Calibri"/>
              </a:rPr>
              <a:t> satisfies triangle inequality</a:t>
            </a:r>
            <a:endParaRPr/>
          </a:p>
          <a:p>
            <a:pPr>
              <a:lnSpc>
                <a:spcPts val="2580"/>
              </a:lnSpc>
              <a:buClr>
                <a:srgbClr val="333399"/>
              </a:buClr>
              <a:defRPr/>
            </a:pPr>
            <a:r>
              <a:rPr lang="en-US" sz="240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  <a:endParaRPr/>
          </a:p>
          <a:p>
            <a:pPr lvl="1">
              <a:lnSpc>
                <a:spcPts val="2580"/>
              </a:lnSpc>
              <a:buClr>
                <a:srgbClr val="333399"/>
              </a:buClr>
              <a:defRPr/>
            </a:pPr>
            <a:r>
              <a:rPr lang="en-US" sz="2000">
                <a:latin typeface="Calibri"/>
                <a:cs typeface="Calibri"/>
              </a:rPr>
              <a:t>The </a:t>
            </a:r>
            <a:r>
              <a:rPr lang="en-US" sz="20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000">
                <a:latin typeface="Calibri"/>
                <a:cs typeface="Calibri"/>
              </a:rPr>
              <a:t> value along a path never decreases:</a:t>
            </a:r>
            <a:endParaRPr/>
          </a:p>
          <a:p>
            <a:pPr lvl="1">
              <a:lnSpc>
                <a:spcPts val="2580"/>
              </a:lnSpc>
              <a:buClr>
                <a:srgbClr val="333399"/>
              </a:buClr>
              <a:buNone/>
              <a:defRPr/>
            </a:pPr>
            <a:r>
              <a:rPr lang="en-US" sz="2000">
                <a:latin typeface="Calibri"/>
                <a:cs typeface="Calibri"/>
              </a:rPr>
              <a:t>		</a:t>
            </a: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2000">
                <a:latin typeface="Calibri"/>
                <a:cs typeface="Calibri"/>
              </a:rPr>
              <a:t>≤ </a:t>
            </a:r>
            <a:r>
              <a:rPr lang="en-US" sz="2000">
                <a:solidFill>
                  <a:srgbClr val="008000"/>
                </a:solidFill>
                <a:latin typeface="Calibri"/>
                <a:cs typeface="Calibri"/>
              </a:rPr>
              <a:t>c(A,C) </a:t>
            </a:r>
            <a:r>
              <a:rPr lang="en-US" sz="2000">
                <a:latin typeface="Calibri"/>
                <a:cs typeface="Calibri"/>
              </a:rPr>
              <a:t>+</a:t>
            </a:r>
            <a:r>
              <a:rPr lang="en-US" sz="200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h(C)   </a:t>
            </a:r>
            <a:r>
              <a:rPr lang="en-US" sz="2000">
                <a:latin typeface="Calibri"/>
                <a:cs typeface="Calibri"/>
              </a:rPr>
              <a:t>=&gt; </a:t>
            </a: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g(A) + h(A) </a:t>
            </a:r>
            <a:r>
              <a:rPr lang="en-US" sz="2000">
                <a:latin typeface="Calibri"/>
                <a:cs typeface="Calibri"/>
              </a:rPr>
              <a:t>≤ </a:t>
            </a: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g(A) + </a:t>
            </a:r>
            <a:r>
              <a:rPr lang="en-US" sz="2000">
                <a:solidFill>
                  <a:srgbClr val="008000"/>
                </a:solidFill>
                <a:latin typeface="Calibri"/>
                <a:cs typeface="Calibri"/>
              </a:rPr>
              <a:t>c(A,C) </a:t>
            </a:r>
            <a:r>
              <a:rPr lang="en-US" sz="2000">
                <a:latin typeface="Calibri"/>
                <a:cs typeface="Calibri"/>
              </a:rPr>
              <a:t>+</a:t>
            </a:r>
            <a:r>
              <a:rPr lang="en-US" sz="200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>
              <a:latin typeface="Calibri"/>
              <a:cs typeface="Calibri"/>
            </a:endParaRPr>
          </a:p>
          <a:p>
            <a:pPr lvl="1">
              <a:lnSpc>
                <a:spcPts val="2580"/>
              </a:lnSpc>
              <a:buClr>
                <a:srgbClr val="333399"/>
              </a:buClr>
              <a:defRPr/>
            </a:pPr>
            <a:r>
              <a:rPr lang="en-US" sz="2000">
                <a:latin typeface="Calibri"/>
                <a:cs typeface="Calibri"/>
              </a:rPr>
              <a:t>A* graph search is optimal</a:t>
            </a:r>
            <a:endParaRPr/>
          </a:p>
          <a:p>
            <a:pPr>
              <a:lnSpc>
                <a:spcPts val="2580"/>
              </a:lnSpc>
              <a:defRPr/>
            </a:pPr>
            <a:endParaRPr lang="en-US" sz="2000">
              <a:latin typeface="Calibri"/>
              <a:cs typeface="Calibri"/>
            </a:endParaRPr>
          </a:p>
        </p:txBody>
      </p:sp>
      <p:cxnSp>
        <p:nvCxnSpPr>
          <p:cNvPr id="5" name="Straight Arrow Connector 4" hidden="0"/>
          <p:cNvCxnSpPr>
            <a:cxnSpLocks/>
            <a:stCxn id="8" idx="4"/>
            <a:endCxn id="9" idx="0"/>
          </p:cNvCxnSpPr>
          <p:nvPr isPhoto="0" userDrawn="0"/>
        </p:nvCxnSpPr>
        <p:spPr bwMode="auto"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7" name="TextBox 10" hidden="0"/>
          <p:cNvSpPr txBox="1">
            <a:spLocks noChangeArrowheads="1"/>
          </p:cNvSpPr>
          <p:nvPr isPhoto="0" userDrawn="0"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>
              <a:defRPr/>
            </a:pPr>
            <a:r>
              <a:rPr lang="en-US" sz="2400" b="1" i="1">
                <a:solidFill>
                  <a:srgbClr val="C00000"/>
                </a:solidFill>
                <a:latin typeface="Calibri"/>
                <a:cs typeface="Calibri"/>
              </a:rPr>
              <a:t>h=1</a:t>
            </a:r>
            <a:endParaRPr/>
          </a:p>
        </p:txBody>
      </p:sp>
      <p:grpSp>
        <p:nvGrpSpPr>
          <p:cNvPr id="2" name="Group 1" hidden="0"/>
          <p:cNvGrpSpPr/>
          <p:nvPr isPhoto="0" userDrawn="0"/>
        </p:nvGrpSpPr>
        <p:grpSpPr bwMode="auto">
          <a:xfrm>
            <a:off x="609600" y="1824039"/>
            <a:ext cx="2971800" cy="4119561"/>
            <a:chOff x="609600" y="1824039"/>
            <a:chExt cx="2971800" cy="4119561"/>
          </a:xfrm>
        </p:grpSpPr>
        <p:sp>
          <p:nvSpPr>
            <p:cNvPr id="7" name="Oval 6" hidden="0"/>
            <p:cNvSpPr/>
            <p:nvPr isPhoto="0" userDrawn="0"/>
          </p:nvSpPr>
          <p:spPr bwMode="auto">
            <a:xfrm>
              <a:off x="762000" y="1824039"/>
              <a:ext cx="914400" cy="914400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b="1">
                  <a:latin typeface="Calibri"/>
                  <a:cs typeface="Calibri"/>
                </a:rPr>
                <a:t>A</a:t>
              </a:r>
              <a:endParaRPr/>
            </a:p>
          </p:txBody>
        </p:sp>
        <p:sp>
          <p:nvSpPr>
            <p:cNvPr id="9" name="Oval 8" hidden="0"/>
            <p:cNvSpPr/>
            <p:nvPr isPhoto="0" userDrawn="0"/>
          </p:nvSpPr>
          <p:spPr bwMode="auto">
            <a:xfrm>
              <a:off x="2667000" y="5029200"/>
              <a:ext cx="914400" cy="914400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b="1">
                  <a:latin typeface="Calibri"/>
                  <a:cs typeface="Calibri"/>
                </a:rPr>
                <a:t>G</a:t>
              </a:r>
              <a:endParaRPr/>
            </a:p>
          </p:txBody>
        </p:sp>
        <p:sp>
          <p:nvSpPr>
            <p:cNvPr id="34826" name="TextBox 9" hidden="0"/>
            <p:cNvSpPr txBox="1">
              <a:spLocks noChangeArrowheads="1"/>
            </p:cNvSpPr>
            <p:nvPr isPhoto="0" userDrawn="0"/>
          </p:nvSpPr>
          <p:spPr bwMode="auto">
            <a:xfrm>
              <a:off x="609600" y="2819400"/>
              <a:ext cx="730697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>
              <a:spAutoFit/>
            </a:bodyPr>
            <a:lstStyle/>
            <a:p>
              <a:pPr>
                <a:defRPr/>
              </a:pPr>
              <a:r>
                <a:rPr lang="en-US" sz="2400" b="1" i="1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  <a:endParaRPr/>
            </a:p>
          </p:txBody>
        </p:sp>
        <p:cxnSp>
          <p:nvCxnSpPr>
            <p:cNvPr id="17" name="Straight Arrow Connector 16" hidden="0"/>
            <p:cNvCxnSpPr>
              <a:cxnSpLocks/>
              <a:stCxn id="7" idx="5"/>
              <a:endCxn id="9" idx="1"/>
            </p:cNvCxnSpPr>
            <p:nvPr isPhoto="0" userDrawn="0"/>
          </p:nvCxnSpPr>
          <p:spPr bwMode="auto">
            <a:xfrm>
              <a:off x="1542489" y="2604528"/>
              <a:ext cx="1258422" cy="2558583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" hidden="0"/>
          <p:cNvGrpSpPr/>
          <p:nvPr isPhoto="0" userDrawn="0"/>
        </p:nvGrpSpPr>
        <p:grpSpPr bwMode="auto">
          <a:xfrm>
            <a:off x="1646948" y="2191200"/>
            <a:ext cx="1934452" cy="1309239"/>
            <a:chOff x="1646948" y="2191200"/>
            <a:chExt cx="1934452" cy="1309239"/>
          </a:xfrm>
        </p:grpSpPr>
        <p:sp>
          <p:nvSpPr>
            <p:cNvPr id="8" name="Oval 7" hidden="0"/>
            <p:cNvSpPr/>
            <p:nvPr isPhoto="0" userDrawn="0"/>
          </p:nvSpPr>
          <p:spPr bwMode="auto">
            <a:xfrm>
              <a:off x="2667000" y="2586039"/>
              <a:ext cx="914400" cy="914400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b="1">
                  <a:latin typeface="Calibri"/>
                  <a:cs typeface="Calibri"/>
                </a:rPr>
                <a:t>C</a:t>
              </a:r>
              <a:endParaRPr/>
            </a:p>
          </p:txBody>
        </p:sp>
        <p:sp>
          <p:nvSpPr>
            <p:cNvPr id="34828" name="TextBox 11" hidden="0"/>
            <p:cNvSpPr txBox="1">
              <a:spLocks noChangeArrowheads="1"/>
            </p:cNvSpPr>
            <p:nvPr isPhoto="0" userDrawn="0"/>
          </p:nvSpPr>
          <p:spPr bwMode="auto">
            <a:xfrm>
              <a:off x="1950626" y="2191200"/>
              <a:ext cx="340654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>
              <a:spAutoFit/>
            </a:bodyPr>
            <a:lstStyle/>
            <a:p>
              <a:pPr>
                <a:defRPr/>
              </a:pPr>
              <a:r>
                <a:rPr lang="en-US" sz="2400">
                  <a:latin typeface="Calibri"/>
                  <a:cs typeface="Calibri"/>
                </a:rPr>
                <a:t>1</a:t>
              </a:r>
              <a:endParaRPr/>
            </a:p>
          </p:txBody>
        </p:sp>
        <p:cxnSp>
          <p:nvCxnSpPr>
            <p:cNvPr id="21" name="Straight Arrow Connector 20" hidden="0"/>
            <p:cNvCxnSpPr>
              <a:cxnSpLocks/>
            </p:cNvCxnSpPr>
            <p:nvPr isPhoto="0" userDrawn="0"/>
          </p:nvCxnSpPr>
          <p:spPr bwMode="auto">
            <a:xfrm>
              <a:off x="1646948" y="2422032"/>
              <a:ext cx="1124511" cy="438711"/>
            </a:xfrm>
            <a:prstGeom prst="straightConnector1">
              <a:avLst/>
            </a:prstGeom>
            <a:ln w="57150">
              <a:solidFill>
                <a:srgbClr val="008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6" name="TextBox 9" hidden="0"/>
          <p:cNvSpPr txBox="1">
            <a:spLocks noChangeArrowheads="1"/>
          </p:cNvSpPr>
          <p:nvPr isPhoto="0" userDrawn="0"/>
        </p:nvSpPr>
        <p:spPr bwMode="auto">
          <a:xfrm>
            <a:off x="3617936" y="3160068"/>
            <a:ext cx="655945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>
              <a:defRPr/>
            </a:pPr>
            <a:r>
              <a:rPr lang="en-US" sz="2400" b="1" i="1">
                <a:solidFill>
                  <a:srgbClr val="C00000"/>
                </a:solidFill>
                <a:latin typeface="Calibri"/>
                <a:cs typeface="Calibri"/>
              </a:rPr>
              <a:t>h=3</a:t>
            </a:r>
            <a:endParaRPr/>
          </a:p>
        </p:txBody>
      </p:sp>
      <p:cxnSp>
        <p:nvCxnSpPr>
          <p:cNvPr id="19" name="Straight Connector 18" hidden="0"/>
          <p:cNvCxnSpPr>
            <a:cxnSpLocks/>
          </p:cNvCxnSpPr>
          <p:nvPr isPhoto="0" userDrawn="0"/>
        </p:nvCxnSpPr>
        <p:spPr bwMode="auto">
          <a:xfrm>
            <a:off x="3617254" y="3018327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986" name="Freeform 21" hidden="0"/>
          <p:cNvSpPr/>
          <p:nvPr isPhoto="0" userDrawn="0"/>
        </p:nvSpPr>
        <p:spPr bwMode="auto">
          <a:xfrm>
            <a:off x="8518525" y="2362199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 fill="norm" stroke="1" extrusionOk="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Optimality of A* Graph Search</a:t>
            </a:r>
            <a:endParaRPr/>
          </a:p>
        </p:txBody>
      </p:sp>
      <p:sp>
        <p:nvSpPr>
          <p:cNvPr id="41988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838200" y="1600200"/>
            <a:ext cx="6248400" cy="4419600"/>
          </a:xfrm>
        </p:spPr>
        <p:txBody>
          <a:bodyPr/>
          <a:lstStyle/>
          <a:p>
            <a:pPr>
              <a:defRPr/>
            </a:pPr>
            <a:r>
              <a:rPr lang="en-US" sz="2800">
                <a:latin typeface="Calibri"/>
                <a:cs typeface="Calibri"/>
              </a:rPr>
              <a:t>Sketch: consider what A* does with a consistent heuristic:</a:t>
            </a:r>
            <a:endParaRPr/>
          </a:p>
          <a:p>
            <a:pPr lvl="1">
              <a:defRPr/>
            </a:pPr>
            <a:endParaRPr lang="en-US" sz="1400">
              <a:latin typeface="Calibri"/>
              <a:cs typeface="Calibri"/>
            </a:endParaRPr>
          </a:p>
          <a:p>
            <a:pPr lvl="1">
              <a:defRPr/>
            </a:pPr>
            <a:r>
              <a:rPr lang="en-US" sz="240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>
                <a:latin typeface="Calibri"/>
                <a:cs typeface="Calibri"/>
              </a:rPr>
            </a:br>
            <a:endParaRPr lang="en-US" sz="1400">
              <a:latin typeface="Calibri"/>
              <a:cs typeface="Calibri"/>
            </a:endParaRPr>
          </a:p>
          <a:p>
            <a:pPr lvl="1">
              <a:defRPr/>
            </a:pPr>
            <a:r>
              <a:rPr lang="en-US" sz="240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>
                <a:latin typeface="Calibri"/>
                <a:cs typeface="Calibri"/>
              </a:rPr>
              <a:t>suboptimally</a:t>
            </a:r>
            <a:endParaRPr lang="en-US" sz="2400">
              <a:latin typeface="Calibri"/>
              <a:cs typeface="Calibri"/>
            </a:endParaRPr>
          </a:p>
          <a:p>
            <a:pPr lvl="1">
              <a:defRPr/>
            </a:pPr>
            <a:endParaRPr lang="en-US" sz="1400">
              <a:latin typeface="Calibri"/>
              <a:cs typeface="Calibri"/>
            </a:endParaRPr>
          </a:p>
          <a:p>
            <a:pPr lvl="1">
              <a:defRPr/>
            </a:pPr>
            <a:r>
              <a:rPr lang="en-US" sz="2400">
                <a:latin typeface="Calibri"/>
                <a:cs typeface="Calibri"/>
              </a:rPr>
              <a:t>Result: A* graph search is optimal</a:t>
            </a:r>
            <a:endParaRPr/>
          </a:p>
        </p:txBody>
      </p:sp>
      <p:sp>
        <p:nvSpPr>
          <p:cNvPr id="41989" name="Freeform 9" hidden="0"/>
          <p:cNvSpPr/>
          <p:nvPr isPhoto="0" userDrawn="0"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 fill="norm" stroke="1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 hidden="0"/>
          <p:cNvSpPr>
            <a:spLocks noChangeArrowheads="1"/>
          </p:cNvSpPr>
          <p:nvPr isPhoto="0" userDrawn="0"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 hidden="0"/>
          <p:cNvSpPr>
            <a:spLocks noChangeArrowheads="1"/>
          </p:cNvSpPr>
          <p:nvPr isPhoto="0" userDrawn="0"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 hidden="0"/>
          <p:cNvSpPr txBox="1">
            <a:spLocks noChangeArrowheads="1"/>
          </p:cNvSpPr>
          <p:nvPr isPhoto="0" userDrawn="0"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latin typeface="Calibri"/>
                <a:cs typeface="Calibri"/>
              </a:rPr>
              <a:t>…</a:t>
            </a:r>
            <a:endParaRPr/>
          </a:p>
        </p:txBody>
      </p:sp>
      <p:sp>
        <p:nvSpPr>
          <p:cNvPr id="41993" name="Oval 16" hidden="0"/>
          <p:cNvSpPr>
            <a:spLocks noChangeArrowheads="1"/>
          </p:cNvSpPr>
          <p:nvPr isPhoto="0" userDrawn="0"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 hidden="0"/>
          <p:cNvSpPr>
            <a:spLocks noChangeArrowheads="1"/>
          </p:cNvSpPr>
          <p:nvPr isPhoto="0" userDrawn="0"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 hidden="0"/>
          <p:cNvSpPr/>
          <p:nvPr isPhoto="0" userDrawn="0"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 fill="norm" stroke="1" extrusionOk="0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 hidden="0"/>
          <p:cNvSpPr/>
          <p:nvPr isPhoto="0" userDrawn="0"/>
        </p:nvSpPr>
        <p:spPr bwMode="auto">
          <a:xfrm>
            <a:off x="9739310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 fill="norm" stroke="1" extrusionOk="0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 hidden="0"/>
          <p:cNvSpPr>
            <a:spLocks noChangeArrowheads="1"/>
          </p:cNvSpPr>
          <p:nvPr isPhoto="0" userDrawn="0"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 hidden="0"/>
          <p:cNvSpPr/>
          <p:nvPr isPhoto="0" userDrawn="0"/>
        </p:nvSpPr>
        <p:spPr bwMode="auto">
          <a:xfrm>
            <a:off x="8783637" y="3368676"/>
            <a:ext cx="1181099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 fill="norm" stroke="1" extrusionOk="0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 hidden="0"/>
          <p:cNvSpPr/>
          <p:nvPr isPhoto="0" userDrawn="0"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 fill="norm" stroke="1" extrusionOk="0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 hidden="0"/>
          <p:cNvSpPr txBox="1">
            <a:spLocks noChangeArrowheads="1"/>
          </p:cNvSpPr>
          <p:nvPr isPhoto="0" userDrawn="0"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</a:rPr>
              <a:t> 3</a:t>
            </a:r>
            <a:endParaRPr/>
          </a:p>
        </p:txBody>
      </p:sp>
      <p:sp>
        <p:nvSpPr>
          <p:cNvPr id="42001" name="Text Box 27" hidden="0"/>
          <p:cNvSpPr txBox="1">
            <a:spLocks noChangeArrowheads="1"/>
          </p:cNvSpPr>
          <p:nvPr isPhoto="0" userDrawn="0"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</a:rPr>
              <a:t> 2</a:t>
            </a:r>
            <a:endParaRPr/>
          </a:p>
        </p:txBody>
      </p:sp>
      <p:sp>
        <p:nvSpPr>
          <p:cNvPr id="42002" name="Text Box 28" hidden="0"/>
          <p:cNvSpPr txBox="1">
            <a:spLocks noChangeArrowheads="1"/>
          </p:cNvSpPr>
          <p:nvPr isPhoto="0" userDrawn="0"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</a:rPr>
              <a:t>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866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Optimality</a:t>
            </a:r>
            <a:endParaRPr/>
          </a:p>
        </p:txBody>
      </p:sp>
      <p:sp>
        <p:nvSpPr>
          <p:cNvPr id="36867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406400" y="1397001"/>
            <a:ext cx="6375400" cy="4729164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400"/>
              <a:t>Tree search:</a:t>
            </a:r>
            <a:endParaRPr/>
          </a:p>
          <a:p>
            <a:pPr lvl="1">
              <a:lnSpc>
                <a:spcPct val="80000"/>
              </a:lnSpc>
              <a:defRPr/>
            </a:pPr>
            <a:r>
              <a:rPr lang="en-US" sz="2000"/>
              <a:t>A* is optimal if heuristic is admissible</a:t>
            </a:r>
            <a:endParaRPr/>
          </a:p>
          <a:p>
            <a:pPr>
              <a:lnSpc>
                <a:spcPct val="80000"/>
              </a:lnSpc>
              <a:defRPr/>
            </a:pPr>
            <a:endParaRPr lang="en-US" sz="2400"/>
          </a:p>
          <a:p>
            <a:pPr>
              <a:lnSpc>
                <a:spcPct val="80000"/>
              </a:lnSpc>
              <a:defRPr/>
            </a:pPr>
            <a:r>
              <a:rPr lang="en-US" sz="2400"/>
              <a:t>Graph search:</a:t>
            </a:r>
            <a:endParaRPr/>
          </a:p>
          <a:p>
            <a:pPr lvl="1">
              <a:lnSpc>
                <a:spcPct val="80000"/>
              </a:lnSpc>
              <a:defRPr/>
            </a:pPr>
            <a:r>
              <a:rPr lang="en-US" sz="2000"/>
              <a:t>A* optimal if heuristic is consistent</a:t>
            </a:r>
            <a:endParaRPr/>
          </a:p>
          <a:p>
            <a:pPr lvl="1">
              <a:lnSpc>
                <a:spcPct val="80000"/>
              </a:lnSpc>
              <a:defRPr/>
            </a:pPr>
            <a:endParaRPr lang="en-US" sz="2000"/>
          </a:p>
          <a:p>
            <a:pPr>
              <a:lnSpc>
                <a:spcPct val="80000"/>
              </a:lnSpc>
              <a:defRPr/>
            </a:pPr>
            <a:r>
              <a:rPr lang="en-US" sz="2400"/>
              <a:t>Consistency implies admissibility</a:t>
            </a:r>
            <a:endParaRPr/>
          </a:p>
          <a:p>
            <a:pPr lvl="1">
              <a:lnSpc>
                <a:spcPct val="80000"/>
              </a:lnSpc>
              <a:defRPr/>
            </a:pPr>
            <a:endParaRPr lang="en-US" sz="2000"/>
          </a:p>
          <a:p>
            <a:pPr>
              <a:lnSpc>
                <a:spcPct val="80000"/>
              </a:lnSpc>
              <a:defRPr/>
            </a:pPr>
            <a:r>
              <a:rPr lang="en-US" sz="2400"/>
              <a:t>Most natural admissible heuristics tend to be consistent, especially if from relaxed problems</a:t>
            </a:r>
            <a:endParaRPr/>
          </a:p>
        </p:txBody>
      </p:sp>
      <p:pic>
        <p:nvPicPr>
          <p:cNvPr id="4" name="Picture 1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But…</a:t>
            </a:r>
            <a:endParaRPr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06399" y="1397001"/>
            <a:ext cx="11598788" cy="4729164"/>
          </a:xfrm>
        </p:spPr>
        <p:txBody>
          <a:bodyPr/>
          <a:lstStyle/>
          <a:p>
            <a:pPr>
              <a:defRPr/>
            </a:pPr>
            <a:r>
              <a:rPr lang="en-US" sz="2800"/>
              <a:t>A* keeps the entire explored region in memory</a:t>
            </a:r>
            <a:endParaRPr/>
          </a:p>
          <a:p>
            <a:pPr>
              <a:defRPr/>
            </a:pPr>
            <a:r>
              <a:rPr lang="en-US" sz="2800"/>
              <a:t>=&gt; will run out of space before you get bored waiting for the answer</a:t>
            </a:r>
            <a:endParaRPr/>
          </a:p>
          <a:p>
            <a:pPr>
              <a:defRPr/>
            </a:pPr>
            <a:r>
              <a:rPr lang="en-US" sz="2800"/>
              <a:t>There are variants that use less memory (Section 3.5.5):</a:t>
            </a:r>
            <a:endParaRPr/>
          </a:p>
          <a:p>
            <a:pPr lvl="1">
              <a:defRPr/>
            </a:pPr>
            <a:r>
              <a:rPr lang="en-US" sz="2400"/>
              <a:t>IDA* works like iterative deepening, except it uses an </a:t>
            </a:r>
            <a:r>
              <a:rPr lang="en-US" sz="2400" i="1">
                <a:solidFill>
                  <a:srgbClr val="D303CA"/>
                </a:solidFill>
              </a:rPr>
              <a:t>f</a:t>
            </a:r>
            <a:r>
              <a:rPr lang="en-US" sz="2400"/>
              <a:t>-limit instead of a depth limit</a:t>
            </a:r>
            <a:endParaRPr/>
          </a:p>
          <a:p>
            <a:pPr lvl="2">
              <a:defRPr/>
            </a:pPr>
            <a:r>
              <a:rPr lang="en-US" sz="2000"/>
              <a:t>On each iteration, remember the smallest </a:t>
            </a:r>
            <a:r>
              <a:rPr lang="en-US" sz="2000" i="1">
                <a:solidFill>
                  <a:srgbClr val="D303CA"/>
                </a:solidFill>
              </a:rPr>
              <a:t>f</a:t>
            </a:r>
            <a:r>
              <a:rPr lang="en-US" sz="2000"/>
              <a:t>-value that exceeds the current limit, use as new limit</a:t>
            </a:r>
            <a:endParaRPr/>
          </a:p>
          <a:p>
            <a:pPr lvl="2">
              <a:defRPr/>
            </a:pPr>
            <a:r>
              <a:rPr lang="en-US" sz="2000"/>
              <a:t>Very inefficient when </a:t>
            </a:r>
            <a:r>
              <a:rPr lang="en-US" sz="2000" i="1">
                <a:solidFill>
                  <a:srgbClr val="D303CA"/>
                </a:solidFill>
              </a:rPr>
              <a:t>f </a:t>
            </a:r>
            <a:r>
              <a:rPr lang="en-US" sz="2000"/>
              <a:t>is real-valued and each node has a unique value</a:t>
            </a:r>
            <a:endParaRPr/>
          </a:p>
          <a:p>
            <a:pPr lvl="1">
              <a:defRPr/>
            </a:pPr>
            <a:r>
              <a:rPr lang="en-US" sz="2400"/>
              <a:t>RBFS is a recursive depth-first search that uses an </a:t>
            </a:r>
            <a:r>
              <a:rPr lang="en-US" sz="2400" i="1">
                <a:solidFill>
                  <a:srgbClr val="D303CA"/>
                </a:solidFill>
              </a:rPr>
              <a:t>f</a:t>
            </a:r>
            <a:r>
              <a:rPr lang="en-US" sz="2400"/>
              <a:t>-limit = the </a:t>
            </a:r>
            <a:r>
              <a:rPr lang="en-US" sz="2400" i="1">
                <a:solidFill>
                  <a:srgbClr val="D303CA"/>
                </a:solidFill>
              </a:rPr>
              <a:t>f</a:t>
            </a:r>
            <a:r>
              <a:rPr lang="en-US" sz="2400"/>
              <a:t>-value of the best alternative path available from any ancestor of the current node </a:t>
            </a:r>
            <a:endParaRPr/>
          </a:p>
          <a:p>
            <a:pPr lvl="2">
              <a:defRPr/>
            </a:pPr>
            <a:r>
              <a:rPr lang="en-US" sz="2000"/>
              <a:t>When the limit is exceeded, the recursion unwinds but remembers the best reachable </a:t>
            </a:r>
            <a:r>
              <a:rPr lang="en-US" sz="2000" i="1">
                <a:solidFill>
                  <a:srgbClr val="D303CA"/>
                </a:solidFill>
              </a:rPr>
              <a:t>f</a:t>
            </a:r>
            <a:r>
              <a:rPr lang="en-US" sz="2000"/>
              <a:t>-value on that branch</a:t>
            </a:r>
            <a:endParaRPr/>
          </a:p>
          <a:p>
            <a:pPr lvl="1">
              <a:defRPr/>
            </a:pPr>
            <a:r>
              <a:rPr lang="en-US" sz="2400"/>
              <a:t>SMA* uses </a:t>
            </a:r>
            <a:r>
              <a:rPr lang="en-US" sz="2400" i="1"/>
              <a:t>all available memory</a:t>
            </a:r>
            <a:r>
              <a:rPr lang="en-US" sz="2400"/>
              <a:t> for the queue, minimizing thrashing</a:t>
            </a:r>
            <a:endParaRPr/>
          </a:p>
          <a:p>
            <a:pPr lvl="2">
              <a:defRPr/>
            </a:pPr>
            <a:r>
              <a:rPr lang="en-US" sz="2000"/>
              <a:t>When full, drop worst node on the queue but remember its value in the parent</a:t>
            </a:r>
            <a:endParaRPr/>
          </a:p>
          <a:p>
            <a:pPr lvl="1">
              <a:defRPr/>
            </a:pPr>
            <a:endParaRPr lang="en-US" sz="2400"/>
          </a:p>
        </p:txBody>
      </p:sp>
      <p:pic>
        <p:nvPicPr>
          <p:cNvPr id="5" name="Picture 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0872378" y="1397001"/>
            <a:ext cx="913223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90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A*: Summary</a:t>
            </a:r>
            <a:endParaRPr/>
          </a:p>
        </p:txBody>
      </p:sp>
      <p:sp>
        <p:nvSpPr>
          <p:cNvPr id="37891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2800"/>
              <a:t>A* orders nodes in the queue by </a:t>
            </a:r>
            <a:r>
              <a:rPr lang="en-US" sz="2800" i="1">
                <a:solidFill>
                  <a:srgbClr val="D303CA"/>
                </a:solidFill>
              </a:rPr>
              <a:t>f</a:t>
            </a:r>
            <a:r>
              <a:rPr lang="en-US" sz="2800">
                <a:solidFill>
                  <a:srgbClr val="D303CA"/>
                </a:solidFill>
              </a:rPr>
              <a:t>(</a:t>
            </a:r>
            <a:r>
              <a:rPr lang="en-US" sz="2800" i="1">
                <a:solidFill>
                  <a:srgbClr val="D303CA"/>
                </a:solidFill>
              </a:rPr>
              <a:t>n</a:t>
            </a:r>
            <a:r>
              <a:rPr lang="en-US" sz="2800">
                <a:solidFill>
                  <a:srgbClr val="D303CA"/>
                </a:solidFill>
              </a:rPr>
              <a:t>)</a:t>
            </a:r>
            <a:r>
              <a:rPr lang="en-US" sz="2800" i="1">
                <a:solidFill>
                  <a:srgbClr val="D303CA"/>
                </a:solidFill>
              </a:rPr>
              <a:t> = g</a:t>
            </a:r>
            <a:r>
              <a:rPr lang="en-US" sz="2800">
                <a:solidFill>
                  <a:srgbClr val="D303CA"/>
                </a:solidFill>
              </a:rPr>
              <a:t>(</a:t>
            </a:r>
            <a:r>
              <a:rPr lang="en-US" sz="2800" i="1">
                <a:solidFill>
                  <a:srgbClr val="D303CA"/>
                </a:solidFill>
              </a:rPr>
              <a:t>n</a:t>
            </a:r>
            <a:r>
              <a:rPr lang="en-US" sz="2800">
                <a:solidFill>
                  <a:srgbClr val="D303CA"/>
                </a:solidFill>
              </a:rPr>
              <a:t>) + </a:t>
            </a:r>
            <a:r>
              <a:rPr lang="en-US" sz="2800" i="1">
                <a:solidFill>
                  <a:srgbClr val="D303CA"/>
                </a:solidFill>
              </a:rPr>
              <a:t>h</a:t>
            </a:r>
            <a:r>
              <a:rPr lang="en-US" sz="2800">
                <a:solidFill>
                  <a:srgbClr val="D303CA"/>
                </a:solidFill>
              </a:rPr>
              <a:t>(</a:t>
            </a:r>
            <a:r>
              <a:rPr lang="en-US" sz="2800" i="1">
                <a:solidFill>
                  <a:srgbClr val="D303CA"/>
                </a:solidFill>
              </a:rPr>
              <a:t>n</a:t>
            </a:r>
            <a:r>
              <a:rPr lang="en-US" sz="2800">
                <a:solidFill>
                  <a:srgbClr val="D303CA"/>
                </a:solidFill>
              </a:rPr>
              <a:t>) </a:t>
            </a:r>
            <a:endParaRPr lang="en-US" sz="1400"/>
          </a:p>
          <a:p>
            <a:pPr>
              <a:defRPr/>
            </a:pPr>
            <a:r>
              <a:rPr lang="en-US" sz="2800"/>
              <a:t>A* is optimal for trees/graphs with admissible/consistent heuristics</a:t>
            </a:r>
            <a:endParaRPr/>
          </a:p>
          <a:p>
            <a:pPr lvl="4">
              <a:defRPr/>
            </a:pPr>
            <a:endParaRPr lang="en-US" sz="1400"/>
          </a:p>
          <a:p>
            <a:pPr>
              <a:defRPr/>
            </a:pPr>
            <a:r>
              <a:rPr lang="en-US" sz="2800"/>
              <a:t>Heuristic design is key: often use relaxed problems</a:t>
            </a:r>
            <a:endParaRPr/>
          </a:p>
        </p:txBody>
      </p:sp>
      <p:pic>
        <p:nvPicPr>
          <p:cNvPr id="8194" name="Picture 2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 hidden="0"/>
          <p:cNvSpPr txBox="1"/>
          <p:nvPr isPhoto="0" userDrawn="0"/>
        </p:nvSpPr>
        <p:spPr bwMode="auto">
          <a:xfrm>
            <a:off x="2782529" y="4994789"/>
            <a:ext cx="396258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3200" i="1">
                <a:solidFill>
                  <a:schemeClr val="bg1"/>
                </a:solidFill>
                <a:latin typeface="Calibri"/>
                <a:cs typeface="Calibri"/>
              </a:rPr>
              <a:t>g</a:t>
            </a:r>
            <a:endParaRPr/>
          </a:p>
        </p:txBody>
      </p:sp>
      <p:sp>
        <p:nvSpPr>
          <p:cNvPr id="6" name="TextBox 5" hidden="0"/>
          <p:cNvSpPr txBox="1"/>
          <p:nvPr isPhoto="0" userDrawn="0"/>
        </p:nvSpPr>
        <p:spPr bwMode="auto">
          <a:xfrm>
            <a:off x="8883445" y="3957486"/>
            <a:ext cx="396258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3200" i="1">
                <a:solidFill>
                  <a:schemeClr val="bg1"/>
                </a:solidFill>
                <a:latin typeface="Calibri"/>
                <a:cs typeface="Calibri"/>
              </a:rPr>
              <a:t>g</a:t>
            </a:r>
            <a:endParaRPr/>
          </a:p>
        </p:txBody>
      </p:sp>
      <p:sp>
        <p:nvSpPr>
          <p:cNvPr id="7" name="TextBox 6" hidden="0"/>
          <p:cNvSpPr txBox="1"/>
          <p:nvPr isPhoto="0" userDrawn="0"/>
        </p:nvSpPr>
        <p:spPr bwMode="auto">
          <a:xfrm>
            <a:off x="6085192" y="5277099"/>
            <a:ext cx="396258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3200" i="1">
                <a:solidFill>
                  <a:srgbClr val="663300"/>
                </a:solidFill>
                <a:latin typeface="Calibri"/>
                <a:cs typeface="Calibri"/>
              </a:rPr>
              <a:t>h</a:t>
            </a:r>
            <a:endParaRPr/>
          </a:p>
        </p:txBody>
      </p:sp>
      <p:sp>
        <p:nvSpPr>
          <p:cNvPr id="8" name="TextBox 7" hidden="0"/>
          <p:cNvSpPr txBox="1"/>
          <p:nvPr isPhoto="0" userDrawn="0"/>
        </p:nvSpPr>
        <p:spPr bwMode="auto">
          <a:xfrm rot="17401663">
            <a:off x="8540886" y="5098478"/>
            <a:ext cx="396258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3200" i="1">
                <a:solidFill>
                  <a:srgbClr val="663300"/>
                </a:solidFill>
                <a:latin typeface="Calibri"/>
                <a:cs typeface="Calibri"/>
              </a:rPr>
              <a:t>h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7199265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Depth-First Search</a:t>
            </a:r>
            <a:endParaRPr/>
          </a:p>
        </p:txBody>
      </p:sp>
      <p:grpSp>
        <p:nvGrpSpPr>
          <p:cNvPr id="783185225" name="Group 3" hidden="0"/>
          <p:cNvGrpSpPr/>
          <p:nvPr isPhoto="0" userDrawn="0"/>
        </p:nvGrpSpPr>
        <p:grpSpPr bwMode="auto">
          <a:xfrm>
            <a:off x="3124199" y="3433764"/>
            <a:ext cx="5486400" cy="3355589"/>
            <a:chOff x="47" y="2331"/>
            <a:chExt cx="3456" cy="2405"/>
          </a:xfrm>
        </p:grpSpPr>
        <p:sp>
          <p:nvSpPr>
            <p:cNvPr id="1486456706" name="Text Box 4" hidden="0"/>
            <p:cNvSpPr txBox="1">
              <a:spLocks noChangeArrowheads="1"/>
            </p:cNvSpPr>
            <p:nvPr isPhoto="0" userDrawn="0"/>
          </p:nvSpPr>
          <p:spPr bwMode="auto">
            <a:xfrm>
              <a:off x="1728" y="2331"/>
              <a:ext cx="623" cy="243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600"/>
                <a:t>S</a:t>
              </a:r>
              <a:endParaRPr/>
            </a:p>
          </p:txBody>
        </p:sp>
        <p:sp>
          <p:nvSpPr>
            <p:cNvPr id="1880957635" name="Text Box 5" hidden="0"/>
            <p:cNvSpPr txBox="1">
              <a:spLocks noChangeArrowheads="1"/>
            </p:cNvSpPr>
            <p:nvPr isPhoto="0" userDrawn="0"/>
          </p:nvSpPr>
          <p:spPr bwMode="auto">
            <a:xfrm>
              <a:off x="47" y="3416"/>
              <a:ext cx="239" cy="264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a</a:t>
              </a:r>
              <a:endParaRPr/>
            </a:p>
          </p:txBody>
        </p:sp>
        <p:sp>
          <p:nvSpPr>
            <p:cNvPr id="1925700620" name="Text Box 6" hidden="0"/>
            <p:cNvSpPr txBox="1">
              <a:spLocks noChangeArrowheads="1"/>
            </p:cNvSpPr>
            <p:nvPr isPhoto="0" userDrawn="0"/>
          </p:nvSpPr>
          <p:spPr bwMode="auto">
            <a:xfrm>
              <a:off x="47" y="3033"/>
              <a:ext cx="239" cy="264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b</a:t>
              </a:r>
              <a:endParaRPr/>
            </a:p>
          </p:txBody>
        </p:sp>
        <p:sp>
          <p:nvSpPr>
            <p:cNvPr id="766707417" name="Text Box 7" hidden="0"/>
            <p:cNvSpPr txBox="1">
              <a:spLocks noChangeArrowheads="1"/>
            </p:cNvSpPr>
            <p:nvPr isPhoto="0" userDrawn="0"/>
          </p:nvSpPr>
          <p:spPr bwMode="auto">
            <a:xfrm>
              <a:off x="383" y="2687"/>
              <a:ext cx="239" cy="264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d</a:t>
              </a:r>
              <a:endParaRPr/>
            </a:p>
          </p:txBody>
        </p:sp>
        <p:sp>
          <p:nvSpPr>
            <p:cNvPr id="581778552" name="Text Box 8" hidden="0"/>
            <p:cNvSpPr txBox="1">
              <a:spLocks noChangeArrowheads="1"/>
            </p:cNvSpPr>
            <p:nvPr isPhoto="0" userDrawn="0"/>
          </p:nvSpPr>
          <p:spPr bwMode="auto">
            <a:xfrm>
              <a:off x="3263" y="2639"/>
              <a:ext cx="239" cy="264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p</a:t>
              </a:r>
              <a:endParaRPr/>
            </a:p>
          </p:txBody>
        </p:sp>
        <p:sp>
          <p:nvSpPr>
            <p:cNvPr id="404869618" name="Text Box 9" hidden="0"/>
            <p:cNvSpPr txBox="1">
              <a:spLocks noChangeArrowheads="1"/>
            </p:cNvSpPr>
            <p:nvPr isPhoto="0" userDrawn="0"/>
          </p:nvSpPr>
          <p:spPr bwMode="auto">
            <a:xfrm>
              <a:off x="479" y="3416"/>
              <a:ext cx="239" cy="264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a</a:t>
              </a:r>
              <a:endParaRPr/>
            </a:p>
          </p:txBody>
        </p:sp>
        <p:sp>
          <p:nvSpPr>
            <p:cNvPr id="1299668308" name="Text Box 10" hidden="0"/>
            <p:cNvSpPr txBox="1">
              <a:spLocks noChangeArrowheads="1"/>
            </p:cNvSpPr>
            <p:nvPr isPhoto="0" userDrawn="0"/>
          </p:nvSpPr>
          <p:spPr bwMode="auto">
            <a:xfrm>
              <a:off x="479" y="3033"/>
              <a:ext cx="239" cy="264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c</a:t>
              </a:r>
              <a:endParaRPr/>
            </a:p>
          </p:txBody>
        </p:sp>
        <p:cxnSp>
          <p:nvCxnSpPr>
            <p:cNvPr id="1997102032" name="AutoShape 11" hidden="0"/>
            <p:cNvCxnSpPr>
              <a:cxnSpLocks noChangeShapeType="1"/>
              <a:stCxn id="766707417" idx="2"/>
              <a:endCxn id="1925700620" idx="0"/>
            </p:cNvCxnSpPr>
            <p:nvPr isPhoto="0" userDrawn="0"/>
          </p:nvCxnSpPr>
          <p:spPr bwMode="auto">
            <a:xfrm flipH="1">
              <a:off x="167" y="2952"/>
              <a:ext cx="334" cy="7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49734133" name="AutoShape 12" hidden="0"/>
            <p:cNvCxnSpPr>
              <a:cxnSpLocks noChangeShapeType="1"/>
              <a:stCxn id="766707417" idx="2"/>
              <a:endCxn id="1299668308" idx="0"/>
            </p:cNvCxnSpPr>
            <p:nvPr isPhoto="0" userDrawn="0"/>
          </p:nvCxnSpPr>
          <p:spPr bwMode="auto">
            <a:xfrm>
              <a:off x="504" y="2952"/>
              <a:ext cx="95" cy="7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11423009" name="AutoShape 13" hidden="0"/>
            <p:cNvCxnSpPr>
              <a:cxnSpLocks noChangeShapeType="1"/>
              <a:stCxn id="1925700620" idx="2"/>
              <a:endCxn id="1880957635" idx="0"/>
            </p:cNvCxnSpPr>
            <p:nvPr isPhoto="0" userDrawn="0"/>
          </p:nvCxnSpPr>
          <p:spPr bwMode="auto">
            <a:xfrm>
              <a:off x="167" y="3297"/>
              <a:ext cx="0" cy="1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62046110" name="AutoShape 14" hidden="0"/>
            <p:cNvCxnSpPr>
              <a:cxnSpLocks noChangeShapeType="1"/>
              <a:stCxn id="1299668308" idx="2"/>
              <a:endCxn id="404869618" idx="0"/>
            </p:cNvCxnSpPr>
            <p:nvPr isPhoto="0" userDrawn="0"/>
          </p:nvCxnSpPr>
          <p:spPr bwMode="auto">
            <a:xfrm>
              <a:off x="599" y="3297"/>
              <a:ext cx="0" cy="1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54291041" name="Group 15" hidden="0"/>
            <p:cNvGrpSpPr/>
            <p:nvPr isPhoto="0" userDrawn="0"/>
          </p:nvGrpSpPr>
          <p:grpSpPr bwMode="auto">
            <a:xfrm>
              <a:off x="1775" y="2639"/>
              <a:ext cx="1103" cy="1713"/>
              <a:chOff x="1152" y="2639"/>
              <a:chExt cx="1103" cy="1713"/>
            </a:xfrm>
          </p:grpSpPr>
          <p:sp>
            <p:nvSpPr>
              <p:cNvPr id="2042473579" name="Text Box 16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35" y="2639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e</a:t>
                </a:r>
                <a:endParaRPr/>
              </a:p>
            </p:txBody>
          </p:sp>
          <p:sp>
            <p:nvSpPr>
              <p:cNvPr id="467079877" name="Text Box 17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152" y="3407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p</a:t>
                </a:r>
                <a:endParaRPr/>
              </a:p>
            </p:txBody>
          </p:sp>
          <p:sp>
            <p:nvSpPr>
              <p:cNvPr id="448982652" name="Text Box 18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295" y="3024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h</a:t>
                </a:r>
                <a:endParaRPr/>
              </a:p>
            </p:txBody>
          </p:sp>
          <p:sp>
            <p:nvSpPr>
              <p:cNvPr id="153074175" name="Text Box 19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28" y="3407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f</a:t>
                </a:r>
                <a:endParaRPr/>
              </a:p>
            </p:txBody>
          </p:sp>
          <p:sp>
            <p:nvSpPr>
              <p:cNvPr id="1629041399" name="Text Box 20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28" y="3024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r</a:t>
                </a:r>
                <a:endParaRPr/>
              </a:p>
            </p:txBody>
          </p:sp>
          <p:sp>
            <p:nvSpPr>
              <p:cNvPr id="464132967" name="Text Box 21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440" y="3407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1623900525" name="Text Box 22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152" y="3753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1020707231" name="Text Box 23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84" y="3753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c</a:t>
                </a:r>
                <a:endParaRPr/>
              </a:p>
            </p:txBody>
          </p:sp>
          <p:sp>
            <p:nvSpPr>
              <p:cNvPr id="1186673483" name="Text Box 24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75" y="3791"/>
                <a:ext cx="479" cy="243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sz="1600"/>
                  <a:t>G</a:t>
                </a:r>
                <a:endParaRPr/>
              </a:p>
            </p:txBody>
          </p:sp>
          <p:sp>
            <p:nvSpPr>
              <p:cNvPr id="866790929" name="Text Box 25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84" y="4088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a</a:t>
                </a:r>
                <a:endParaRPr/>
              </a:p>
            </p:txBody>
          </p:sp>
          <p:cxnSp>
            <p:nvCxnSpPr>
              <p:cNvPr id="1081376852" name="AutoShape 26" hidden="0"/>
              <p:cNvCxnSpPr>
                <a:cxnSpLocks noChangeShapeType="1"/>
                <a:stCxn id="2042473579" idx="2"/>
                <a:endCxn id="448982652" idx="0"/>
              </p:cNvCxnSpPr>
              <p:nvPr isPhoto="0" userDrawn="0"/>
            </p:nvCxnSpPr>
            <p:spPr bwMode="auto">
              <a:xfrm flipH="1">
                <a:off x="1415" y="2904"/>
                <a:ext cx="239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815424710" name="AutoShape 27" hidden="0"/>
              <p:cNvCxnSpPr>
                <a:cxnSpLocks noChangeShapeType="1"/>
                <a:stCxn id="2042473579" idx="2"/>
                <a:endCxn id="1629041399" idx="0"/>
              </p:cNvCxnSpPr>
              <p:nvPr isPhoto="0" userDrawn="0"/>
            </p:nvCxnSpPr>
            <p:spPr bwMode="auto">
              <a:xfrm>
                <a:off x="1656" y="2904"/>
                <a:ext cx="191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673799187" name="AutoShape 28" hidden="0"/>
              <p:cNvCxnSpPr>
                <a:cxnSpLocks noChangeShapeType="1"/>
                <a:stCxn id="448982652" idx="2"/>
                <a:endCxn id="467079877" idx="0"/>
              </p:cNvCxnSpPr>
              <p:nvPr isPhoto="0" userDrawn="0"/>
            </p:nvCxnSpPr>
            <p:spPr bwMode="auto">
              <a:xfrm flipH="1">
                <a:off x="1271" y="3288"/>
                <a:ext cx="144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540340420" name="AutoShape 29" hidden="0"/>
              <p:cNvCxnSpPr>
                <a:cxnSpLocks noChangeShapeType="1"/>
                <a:stCxn id="448982652" idx="2"/>
                <a:endCxn id="464132967" idx="0"/>
              </p:cNvCxnSpPr>
              <p:nvPr isPhoto="0" userDrawn="0"/>
            </p:nvCxnSpPr>
            <p:spPr bwMode="auto">
              <a:xfrm>
                <a:off x="1415" y="3288"/>
                <a:ext cx="144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51161359" name="AutoShape 30" hidden="0"/>
              <p:cNvCxnSpPr>
                <a:cxnSpLocks noChangeShapeType="1"/>
                <a:stCxn id="1629041399" idx="2"/>
                <a:endCxn id="153074175" idx="0"/>
              </p:cNvCxnSpPr>
              <p:nvPr isPhoto="0" userDrawn="0"/>
            </p:nvCxnSpPr>
            <p:spPr bwMode="auto">
              <a:xfrm>
                <a:off x="1847" y="3288"/>
                <a:ext cx="0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811627463" name="AutoShape 31" hidden="0"/>
              <p:cNvCxnSpPr>
                <a:cxnSpLocks noChangeShapeType="1"/>
                <a:stCxn id="467079877" idx="2"/>
                <a:endCxn id="1623900525" idx="0"/>
              </p:cNvCxnSpPr>
              <p:nvPr isPhoto="0" userDrawn="0"/>
            </p:nvCxnSpPr>
            <p:spPr bwMode="auto">
              <a:xfrm>
                <a:off x="1271" y="3671"/>
                <a:ext cx="0" cy="7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874149516" name="AutoShape 32" hidden="0"/>
              <p:cNvCxnSpPr>
                <a:cxnSpLocks noChangeShapeType="1"/>
                <a:stCxn id="153074175" idx="2"/>
                <a:endCxn id="1020707231" idx="0"/>
              </p:cNvCxnSpPr>
              <p:nvPr isPhoto="0" userDrawn="0"/>
            </p:nvCxnSpPr>
            <p:spPr bwMode="auto">
              <a:xfrm flipH="1">
                <a:off x="1703" y="3671"/>
                <a:ext cx="144" cy="7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11931247" name="AutoShape 33" hidden="0"/>
              <p:cNvCxnSpPr>
                <a:cxnSpLocks noChangeShapeType="1"/>
                <a:stCxn id="153074175" idx="2"/>
                <a:endCxn id="1186673483" idx="0"/>
              </p:cNvCxnSpPr>
              <p:nvPr isPhoto="0" userDrawn="0"/>
            </p:nvCxnSpPr>
            <p:spPr bwMode="auto">
              <a:xfrm>
                <a:off x="1847" y="3671"/>
                <a:ext cx="167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58717274" name="AutoShape 34" hidden="0"/>
              <p:cNvCxnSpPr>
                <a:cxnSpLocks noChangeShapeType="1"/>
                <a:stCxn id="1020707231" idx="2"/>
                <a:endCxn id="866790929" idx="0"/>
              </p:cNvCxnSpPr>
              <p:nvPr isPhoto="0" userDrawn="0"/>
            </p:nvCxnSpPr>
            <p:spPr bwMode="auto">
              <a:xfrm>
                <a:off x="1703" y="4017"/>
                <a:ext cx="0" cy="7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16615019" name="Text Box 35" hidden="0"/>
            <p:cNvSpPr txBox="1">
              <a:spLocks noChangeArrowheads="1"/>
            </p:cNvSpPr>
            <p:nvPr isPhoto="0" userDrawn="0"/>
          </p:nvSpPr>
          <p:spPr bwMode="auto">
            <a:xfrm>
              <a:off x="3263" y="2993"/>
              <a:ext cx="239" cy="264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q</a:t>
              </a:r>
              <a:endParaRPr/>
            </a:p>
          </p:txBody>
        </p:sp>
        <p:cxnSp>
          <p:nvCxnSpPr>
            <p:cNvPr id="1151972040" name="AutoShape 36" hidden="0"/>
            <p:cNvCxnSpPr>
              <a:cxnSpLocks noChangeShapeType="1"/>
              <a:stCxn id="581778552" idx="2"/>
              <a:endCxn id="116615019" idx="0"/>
            </p:cNvCxnSpPr>
            <p:nvPr isPhoto="0" userDrawn="0"/>
          </p:nvCxnSpPr>
          <p:spPr bwMode="auto">
            <a:xfrm>
              <a:off x="3384" y="2904"/>
              <a:ext cx="0" cy="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83759894" name="Group 37" hidden="0"/>
            <p:cNvGrpSpPr/>
            <p:nvPr isPhoto="0" userDrawn="0"/>
          </p:nvGrpSpPr>
          <p:grpSpPr bwMode="auto">
            <a:xfrm>
              <a:off x="623" y="3024"/>
              <a:ext cx="1103" cy="1713"/>
              <a:chOff x="1152" y="2639"/>
              <a:chExt cx="1103" cy="1713"/>
            </a:xfrm>
          </p:grpSpPr>
          <p:sp>
            <p:nvSpPr>
              <p:cNvPr id="419227333" name="Text Box 38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35" y="2639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e</a:t>
                </a:r>
                <a:endParaRPr/>
              </a:p>
            </p:txBody>
          </p:sp>
          <p:sp>
            <p:nvSpPr>
              <p:cNvPr id="1418152263" name="Text Box 39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152" y="3407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p</a:t>
                </a:r>
                <a:endParaRPr/>
              </a:p>
            </p:txBody>
          </p:sp>
          <p:sp>
            <p:nvSpPr>
              <p:cNvPr id="1373032795" name="Text Box 40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295" y="3024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h</a:t>
                </a:r>
                <a:endParaRPr/>
              </a:p>
            </p:txBody>
          </p:sp>
          <p:sp>
            <p:nvSpPr>
              <p:cNvPr id="1687373838" name="Text Box 41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28" y="3407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f</a:t>
                </a:r>
                <a:endParaRPr/>
              </a:p>
            </p:txBody>
          </p:sp>
          <p:sp>
            <p:nvSpPr>
              <p:cNvPr id="546806357" name="Text Box 42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28" y="3024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r</a:t>
                </a:r>
                <a:endParaRPr/>
              </a:p>
            </p:txBody>
          </p:sp>
          <p:sp>
            <p:nvSpPr>
              <p:cNvPr id="906592429" name="Text Box 43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440" y="3407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616444732" name="Text Box 44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152" y="3753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540070210" name="Text Box 45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84" y="3753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c</a:t>
                </a:r>
                <a:endParaRPr/>
              </a:p>
            </p:txBody>
          </p:sp>
          <p:sp>
            <p:nvSpPr>
              <p:cNvPr id="2024260614" name="Text Box 46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75" y="3791"/>
                <a:ext cx="479" cy="243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sz="1600"/>
                  <a:t>G</a:t>
                </a:r>
                <a:endParaRPr/>
              </a:p>
            </p:txBody>
          </p:sp>
          <p:sp>
            <p:nvSpPr>
              <p:cNvPr id="165377633" name="Text Box 47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84" y="4088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a</a:t>
                </a:r>
                <a:endParaRPr/>
              </a:p>
            </p:txBody>
          </p:sp>
          <p:cxnSp>
            <p:nvCxnSpPr>
              <p:cNvPr id="1397966697" name="AutoShape 48" hidden="0"/>
              <p:cNvCxnSpPr>
                <a:cxnSpLocks noChangeShapeType="1"/>
                <a:stCxn id="419227333" idx="2"/>
                <a:endCxn id="1373032795" idx="0"/>
              </p:cNvCxnSpPr>
              <p:nvPr isPhoto="0" userDrawn="0"/>
            </p:nvCxnSpPr>
            <p:spPr bwMode="auto">
              <a:xfrm flipH="1">
                <a:off x="1415" y="2904"/>
                <a:ext cx="239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66814248" name="AutoShape 49" hidden="0"/>
              <p:cNvCxnSpPr>
                <a:cxnSpLocks noChangeShapeType="1"/>
                <a:stCxn id="419227333" idx="2"/>
                <a:endCxn id="546806357" idx="0"/>
              </p:cNvCxnSpPr>
              <p:nvPr isPhoto="0" userDrawn="0"/>
            </p:nvCxnSpPr>
            <p:spPr bwMode="auto">
              <a:xfrm>
                <a:off x="1656" y="2904"/>
                <a:ext cx="191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287451463" name="AutoShape 50" hidden="0"/>
              <p:cNvCxnSpPr>
                <a:cxnSpLocks noChangeShapeType="1"/>
                <a:stCxn id="1373032795" idx="2"/>
                <a:endCxn id="1418152263" idx="0"/>
              </p:cNvCxnSpPr>
              <p:nvPr isPhoto="0" userDrawn="0"/>
            </p:nvCxnSpPr>
            <p:spPr bwMode="auto">
              <a:xfrm flipH="1">
                <a:off x="1271" y="3288"/>
                <a:ext cx="144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92818422" name="AutoShape 51" hidden="0"/>
              <p:cNvCxnSpPr>
                <a:cxnSpLocks noChangeShapeType="1"/>
                <a:stCxn id="1373032795" idx="2"/>
                <a:endCxn id="906592429" idx="0"/>
              </p:cNvCxnSpPr>
              <p:nvPr isPhoto="0" userDrawn="0"/>
            </p:nvCxnSpPr>
            <p:spPr bwMode="auto">
              <a:xfrm>
                <a:off x="1415" y="3288"/>
                <a:ext cx="144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103142199" name="AutoShape 52" hidden="0"/>
              <p:cNvCxnSpPr>
                <a:cxnSpLocks noChangeShapeType="1"/>
                <a:stCxn id="546806357" idx="2"/>
                <a:endCxn id="1687373838" idx="0"/>
              </p:cNvCxnSpPr>
              <p:nvPr isPhoto="0" userDrawn="0"/>
            </p:nvCxnSpPr>
            <p:spPr bwMode="auto">
              <a:xfrm>
                <a:off x="1847" y="3288"/>
                <a:ext cx="0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18097235" name="AutoShape 53" hidden="0"/>
              <p:cNvCxnSpPr>
                <a:cxnSpLocks noChangeShapeType="1"/>
                <a:stCxn id="1418152263" idx="2"/>
                <a:endCxn id="616444732" idx="0"/>
              </p:cNvCxnSpPr>
              <p:nvPr isPhoto="0" userDrawn="0"/>
            </p:nvCxnSpPr>
            <p:spPr bwMode="auto">
              <a:xfrm>
                <a:off x="1271" y="3671"/>
                <a:ext cx="0" cy="7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10345286" name="AutoShape 54" hidden="0"/>
              <p:cNvCxnSpPr>
                <a:cxnSpLocks noChangeShapeType="1"/>
                <a:stCxn id="1687373838" idx="2"/>
                <a:endCxn id="540070210" idx="0"/>
              </p:cNvCxnSpPr>
              <p:nvPr isPhoto="0" userDrawn="0"/>
            </p:nvCxnSpPr>
            <p:spPr bwMode="auto">
              <a:xfrm flipH="1">
                <a:off x="1703" y="3671"/>
                <a:ext cx="144" cy="7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29793476" name="AutoShape 55" hidden="0"/>
              <p:cNvCxnSpPr>
                <a:cxnSpLocks noChangeShapeType="1"/>
                <a:stCxn id="1687373838" idx="2"/>
                <a:endCxn id="2024260614" idx="0"/>
              </p:cNvCxnSpPr>
              <p:nvPr isPhoto="0" userDrawn="0"/>
            </p:nvCxnSpPr>
            <p:spPr bwMode="auto">
              <a:xfrm>
                <a:off x="1847" y="3671"/>
                <a:ext cx="167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72207304" name="AutoShape 56" hidden="0"/>
              <p:cNvCxnSpPr>
                <a:cxnSpLocks noChangeShapeType="1"/>
                <a:stCxn id="540070210" idx="2"/>
                <a:endCxn id="165377633" idx="0"/>
              </p:cNvCxnSpPr>
              <p:nvPr isPhoto="0" userDrawn="0"/>
            </p:nvCxnSpPr>
            <p:spPr bwMode="auto">
              <a:xfrm>
                <a:off x="1703" y="4017"/>
                <a:ext cx="0" cy="7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60278029" name="AutoShape 57" hidden="0"/>
            <p:cNvCxnSpPr>
              <a:cxnSpLocks noChangeShapeType="1"/>
              <a:stCxn id="766707417" idx="2"/>
              <a:endCxn id="419227333" idx="0"/>
            </p:cNvCxnSpPr>
            <p:nvPr isPhoto="0" userDrawn="0"/>
          </p:nvCxnSpPr>
          <p:spPr bwMode="auto">
            <a:xfrm>
              <a:off x="504" y="2952"/>
              <a:ext cx="623" cy="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82103334" name="AutoShape 58" hidden="0"/>
            <p:cNvCxnSpPr>
              <a:cxnSpLocks noChangeShapeType="1"/>
              <a:stCxn id="1486456706" idx="2"/>
              <a:endCxn id="766707417" idx="0"/>
            </p:cNvCxnSpPr>
            <p:nvPr isPhoto="0" userDrawn="0"/>
          </p:nvCxnSpPr>
          <p:spPr bwMode="auto">
            <a:xfrm flipH="1">
              <a:off x="504" y="2574"/>
              <a:ext cx="1535" cy="1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870234560" name="AutoShape 59" hidden="0"/>
            <p:cNvCxnSpPr>
              <a:cxnSpLocks noChangeShapeType="1"/>
              <a:stCxn id="1486456706" idx="2"/>
              <a:endCxn id="2042473579" idx="0"/>
            </p:cNvCxnSpPr>
            <p:nvPr isPhoto="0" userDrawn="0"/>
          </p:nvCxnSpPr>
          <p:spPr bwMode="auto">
            <a:xfrm>
              <a:off x="2039" y="2574"/>
              <a:ext cx="239" cy="6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12558369" name="AutoShape 60" hidden="0"/>
            <p:cNvCxnSpPr>
              <a:cxnSpLocks noChangeShapeType="1"/>
              <a:stCxn id="1486456706" idx="2"/>
              <a:endCxn id="581778552" idx="0"/>
            </p:cNvCxnSpPr>
            <p:nvPr isPhoto="0" userDrawn="0"/>
          </p:nvCxnSpPr>
          <p:spPr bwMode="auto">
            <a:xfrm>
              <a:off x="2039" y="2574"/>
              <a:ext cx="1343" cy="6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813840234" name="Line 61" hidden="0"/>
          <p:cNvSpPr>
            <a:spLocks noChangeShapeType="1"/>
          </p:cNvSpPr>
          <p:nvPr isPhoto="0" userDrawn="0"/>
        </p:nvSpPr>
        <p:spPr bwMode="auto">
          <a:xfrm flipH="1">
            <a:off x="3835399" y="3738562"/>
            <a:ext cx="2489199" cy="17779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357674638" name="Line 62" hidden="0"/>
          <p:cNvSpPr>
            <a:spLocks noChangeShapeType="1"/>
          </p:cNvSpPr>
          <p:nvPr isPhoto="0" userDrawn="0"/>
        </p:nvSpPr>
        <p:spPr bwMode="auto">
          <a:xfrm flipH="1">
            <a:off x="3305175" y="4241800"/>
            <a:ext cx="557212" cy="16033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137614850" name="Line 63" hidden="0"/>
          <p:cNvSpPr>
            <a:spLocks noChangeShapeType="1"/>
          </p:cNvSpPr>
          <p:nvPr isPhoto="0" userDrawn="0"/>
        </p:nvSpPr>
        <p:spPr bwMode="auto">
          <a:xfrm>
            <a:off x="3835400" y="4232277"/>
            <a:ext cx="160338" cy="16033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408100005" name="Line 64" hidden="0"/>
          <p:cNvSpPr>
            <a:spLocks noChangeShapeType="1"/>
          </p:cNvSpPr>
          <p:nvPr isPhoto="0" userDrawn="0"/>
        </p:nvSpPr>
        <p:spPr bwMode="auto">
          <a:xfrm flipH="1">
            <a:off x="3309942" y="4725986"/>
            <a:ext cx="3174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677563098" name="Line 65" hidden="0"/>
          <p:cNvSpPr>
            <a:spLocks noChangeShapeType="1"/>
          </p:cNvSpPr>
          <p:nvPr isPhoto="0" userDrawn="0"/>
        </p:nvSpPr>
        <p:spPr bwMode="auto">
          <a:xfrm flipH="1">
            <a:off x="4000505" y="4743450"/>
            <a:ext cx="3174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081519473" name="Line 66" hidden="0"/>
          <p:cNvSpPr>
            <a:spLocks noChangeShapeType="1"/>
          </p:cNvSpPr>
          <p:nvPr isPhoto="0" userDrawn="0"/>
        </p:nvSpPr>
        <p:spPr bwMode="auto">
          <a:xfrm>
            <a:off x="3832224" y="4256088"/>
            <a:ext cx="995362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076049457" name="Line 67" hidden="0"/>
          <p:cNvSpPr>
            <a:spLocks noChangeShapeType="1"/>
          </p:cNvSpPr>
          <p:nvPr isPhoto="0" userDrawn="0"/>
        </p:nvSpPr>
        <p:spPr bwMode="auto">
          <a:xfrm flipH="1">
            <a:off x="4432305" y="4732338"/>
            <a:ext cx="398462" cy="20319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2055856544" name="Line 68" hidden="0"/>
          <p:cNvSpPr>
            <a:spLocks noChangeShapeType="1"/>
          </p:cNvSpPr>
          <p:nvPr isPhoto="0" userDrawn="0"/>
        </p:nvSpPr>
        <p:spPr bwMode="auto">
          <a:xfrm flipH="1">
            <a:off x="4233864" y="5253043"/>
            <a:ext cx="219074" cy="211136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532661925" name="Line 69" hidden="0"/>
          <p:cNvSpPr>
            <a:spLocks noChangeShapeType="1"/>
          </p:cNvSpPr>
          <p:nvPr isPhoto="0" userDrawn="0"/>
        </p:nvSpPr>
        <p:spPr bwMode="auto">
          <a:xfrm>
            <a:off x="4238629" y="5797550"/>
            <a:ext cx="3174" cy="17779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grpSp>
        <p:nvGrpSpPr>
          <p:cNvPr id="2100158507" name="Group 70" hidden="0"/>
          <p:cNvGrpSpPr/>
          <p:nvPr isPhoto="0" userDrawn="0"/>
        </p:nvGrpSpPr>
        <p:grpSpPr bwMode="auto">
          <a:xfrm>
            <a:off x="4491036" y="1371603"/>
            <a:ext cx="3205162" cy="1768474"/>
            <a:chOff x="815" y="1055"/>
            <a:chExt cx="4176" cy="2304"/>
          </a:xfrm>
        </p:grpSpPr>
        <p:grpSp>
          <p:nvGrpSpPr>
            <p:cNvPr id="969170435" name="Group 71" hidden="0"/>
            <p:cNvGrpSpPr/>
            <p:nvPr isPhoto="0" userDrawn="0"/>
          </p:nvGrpSpPr>
          <p:grpSpPr bwMode="auto">
            <a:xfrm>
              <a:off x="815" y="1055"/>
              <a:ext cx="4176" cy="2304"/>
              <a:chOff x="334" y="576"/>
              <a:chExt cx="4847" cy="2783"/>
            </a:xfrm>
          </p:grpSpPr>
          <p:sp>
            <p:nvSpPr>
              <p:cNvPr id="1664727573" name="AutoShape 72" hidden="0"/>
              <p:cNvSpPr>
                <a:spLocks noChangeArrowheads="1"/>
              </p:cNvSpPr>
              <p:nvPr isPhoto="0" userDrawn="0"/>
            </p:nvSpPr>
            <p:spPr bwMode="auto">
              <a:xfrm>
                <a:off x="334" y="2207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/>
                  <a:t>S</a:t>
                </a:r>
                <a:endParaRPr/>
              </a:p>
            </p:txBody>
          </p:sp>
          <p:sp>
            <p:nvSpPr>
              <p:cNvPr id="398840305" name="AutoShape 73" hidden="0"/>
              <p:cNvSpPr>
                <a:spLocks noChangeArrowheads="1"/>
              </p:cNvSpPr>
              <p:nvPr isPhoto="0" userDrawn="0"/>
            </p:nvSpPr>
            <p:spPr bwMode="auto">
              <a:xfrm>
                <a:off x="4703" y="576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/>
                  <a:t>G</a:t>
                </a:r>
                <a:endParaRPr/>
              </a:p>
            </p:txBody>
          </p:sp>
          <p:sp>
            <p:nvSpPr>
              <p:cNvPr id="142395637" name="AutoShape 74" hidden="0"/>
              <p:cNvSpPr>
                <a:spLocks noChangeArrowheads="1"/>
              </p:cNvSpPr>
              <p:nvPr isPhoto="0" userDrawn="0"/>
            </p:nvSpPr>
            <p:spPr bwMode="auto">
              <a:xfrm>
                <a:off x="1728" y="1775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d</a:t>
                </a:r>
                <a:endParaRPr/>
              </a:p>
            </p:txBody>
          </p:sp>
          <p:sp>
            <p:nvSpPr>
              <p:cNvPr id="1455291207" name="AutoShape 75" hidden="0"/>
              <p:cNvSpPr>
                <a:spLocks noChangeArrowheads="1"/>
              </p:cNvSpPr>
              <p:nvPr isPhoto="0" userDrawn="0"/>
            </p:nvSpPr>
            <p:spPr bwMode="auto">
              <a:xfrm>
                <a:off x="720" y="1055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b</a:t>
                </a:r>
                <a:endParaRPr/>
              </a:p>
            </p:txBody>
          </p:sp>
          <p:sp>
            <p:nvSpPr>
              <p:cNvPr id="310513" name="AutoShape 76" hidden="0"/>
              <p:cNvSpPr>
                <a:spLocks noChangeArrowheads="1"/>
              </p:cNvSpPr>
              <p:nvPr isPhoto="0" userDrawn="0"/>
            </p:nvSpPr>
            <p:spPr bwMode="auto">
              <a:xfrm>
                <a:off x="1199" y="2736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p</a:t>
                </a:r>
                <a:endParaRPr/>
              </a:p>
            </p:txBody>
          </p:sp>
          <p:sp>
            <p:nvSpPr>
              <p:cNvPr id="1881991505" name="AutoShape 77" hidden="0"/>
              <p:cNvSpPr>
                <a:spLocks noChangeArrowheads="1"/>
              </p:cNvSpPr>
              <p:nvPr isPhoto="0" userDrawn="0"/>
            </p:nvSpPr>
            <p:spPr bwMode="auto">
              <a:xfrm>
                <a:off x="2351" y="2880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q</a:t>
                </a:r>
                <a:endParaRPr/>
              </a:p>
            </p:txBody>
          </p:sp>
          <p:sp>
            <p:nvSpPr>
              <p:cNvPr id="1224916200" name="AutoShape 78" hidden="0"/>
              <p:cNvSpPr>
                <a:spLocks noChangeArrowheads="1"/>
              </p:cNvSpPr>
              <p:nvPr isPhoto="0" userDrawn="0"/>
            </p:nvSpPr>
            <p:spPr bwMode="auto">
              <a:xfrm>
                <a:off x="2880" y="1008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c</a:t>
                </a:r>
                <a:endParaRPr/>
              </a:p>
            </p:txBody>
          </p:sp>
          <p:sp>
            <p:nvSpPr>
              <p:cNvPr id="174198756" name="AutoShape 79" hidden="0"/>
              <p:cNvSpPr>
                <a:spLocks noChangeArrowheads="1"/>
              </p:cNvSpPr>
              <p:nvPr isPhoto="0" userDrawn="0"/>
            </p:nvSpPr>
            <p:spPr bwMode="auto">
              <a:xfrm>
                <a:off x="3551" y="1584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e</a:t>
                </a:r>
                <a:endParaRPr/>
              </a:p>
            </p:txBody>
          </p:sp>
          <p:sp>
            <p:nvSpPr>
              <p:cNvPr id="1618638718" name="AutoShape 80" hidden="0"/>
              <p:cNvSpPr>
                <a:spLocks noChangeArrowheads="1"/>
              </p:cNvSpPr>
              <p:nvPr isPhoto="0" userDrawn="0"/>
            </p:nvSpPr>
            <p:spPr bwMode="auto">
              <a:xfrm>
                <a:off x="3168" y="2255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h</a:t>
                </a:r>
                <a:endParaRPr/>
              </a:p>
            </p:txBody>
          </p:sp>
          <p:sp>
            <p:nvSpPr>
              <p:cNvPr id="1650591221" name="AutoShape 81" hidden="0"/>
              <p:cNvSpPr>
                <a:spLocks noChangeArrowheads="1"/>
              </p:cNvSpPr>
              <p:nvPr isPhoto="0" userDrawn="0"/>
            </p:nvSpPr>
            <p:spPr bwMode="auto">
              <a:xfrm>
                <a:off x="1584" y="623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a</a:t>
                </a:r>
                <a:endParaRPr/>
              </a:p>
            </p:txBody>
          </p:sp>
          <p:sp>
            <p:nvSpPr>
              <p:cNvPr id="1169251953" name="AutoShape 82" hidden="0"/>
              <p:cNvSpPr>
                <a:spLocks noChangeArrowheads="1"/>
              </p:cNvSpPr>
              <p:nvPr isPhoto="0" userDrawn="0"/>
            </p:nvSpPr>
            <p:spPr bwMode="auto">
              <a:xfrm>
                <a:off x="4559" y="1872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f</a:t>
                </a:r>
                <a:endParaRPr/>
              </a:p>
            </p:txBody>
          </p:sp>
          <p:sp>
            <p:nvSpPr>
              <p:cNvPr id="827551095" name="AutoShape 83" hidden="0"/>
              <p:cNvSpPr>
                <a:spLocks noChangeArrowheads="1"/>
              </p:cNvSpPr>
              <p:nvPr isPhoto="0" userDrawn="0"/>
            </p:nvSpPr>
            <p:spPr bwMode="auto">
              <a:xfrm>
                <a:off x="4367" y="2736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r</a:t>
                </a:r>
                <a:endParaRPr/>
              </a:p>
            </p:txBody>
          </p:sp>
          <p:cxnSp>
            <p:nvCxnSpPr>
              <p:cNvPr id="2031693328" name="AutoShape 84" hidden="0"/>
              <p:cNvCxnSpPr>
                <a:cxnSpLocks noChangeShapeType="1"/>
                <a:stCxn id="1664727573" idx="5"/>
                <a:endCxn id="310513" idx="2"/>
              </p:cNvCxnSpPr>
              <p:nvPr isPhoto="0" userDrawn="0"/>
            </p:nvCxnSpPr>
            <p:spPr bwMode="auto">
              <a:xfrm>
                <a:off x="745" y="2617"/>
                <a:ext cx="453" cy="35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2158933" name="AutoShape 85" hidden="0"/>
              <p:cNvCxnSpPr>
                <a:cxnSpLocks noChangeShapeType="1"/>
                <a:stCxn id="310513" idx="5"/>
                <a:endCxn id="1881991505" idx="2"/>
              </p:cNvCxnSpPr>
              <p:nvPr isPhoto="0" userDrawn="0"/>
            </p:nvCxnSpPr>
            <p:spPr bwMode="auto">
              <a:xfrm flipV="1">
                <a:off x="1609" y="3119"/>
                <a:ext cx="741" cy="2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822393890" name="AutoShape 86" hidden="0"/>
              <p:cNvCxnSpPr>
                <a:cxnSpLocks noChangeShapeType="1"/>
                <a:stCxn id="1618638718" idx="3"/>
                <a:endCxn id="1881991505" idx="7"/>
              </p:cNvCxnSpPr>
              <p:nvPr isPhoto="0" userDrawn="0"/>
            </p:nvCxnSpPr>
            <p:spPr bwMode="auto">
              <a:xfrm flipH="1">
                <a:off x="2761" y="2665"/>
                <a:ext cx="475" cy="28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374826851" name="AutoShape 87" hidden="0"/>
              <p:cNvCxnSpPr>
                <a:cxnSpLocks noChangeShapeType="1"/>
                <a:stCxn id="1618638718" idx="2"/>
                <a:endCxn id="310513" idx="6"/>
              </p:cNvCxnSpPr>
              <p:nvPr isPhoto="0" userDrawn="0"/>
            </p:nvCxnSpPr>
            <p:spPr bwMode="auto">
              <a:xfrm flipH="1">
                <a:off x="1679" y="2495"/>
                <a:ext cx="1487" cy="47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42188204" name="AutoShape 88" hidden="0"/>
              <p:cNvCxnSpPr>
                <a:cxnSpLocks noChangeShapeType="1"/>
                <a:stCxn id="174198756" idx="4"/>
                <a:endCxn id="1618638718" idx="7"/>
              </p:cNvCxnSpPr>
              <p:nvPr isPhoto="0" userDrawn="0"/>
            </p:nvCxnSpPr>
            <p:spPr bwMode="auto">
              <a:xfrm flipH="1">
                <a:off x="3577" y="2063"/>
                <a:ext cx="213" cy="26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171470137" name="AutoShape 89" hidden="0"/>
              <p:cNvCxnSpPr>
                <a:cxnSpLocks noChangeShapeType="1"/>
                <a:stCxn id="174198756" idx="5"/>
                <a:endCxn id="827551095" idx="1"/>
              </p:cNvCxnSpPr>
              <p:nvPr isPhoto="0" userDrawn="0"/>
            </p:nvCxnSpPr>
            <p:spPr bwMode="auto">
              <a:xfrm>
                <a:off x="3961" y="1993"/>
                <a:ext cx="475" cy="81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851125708" name="AutoShape 90" hidden="0"/>
              <p:cNvCxnSpPr>
                <a:cxnSpLocks noChangeShapeType="1"/>
                <a:stCxn id="827551095" idx="0"/>
                <a:endCxn id="1169251953" idx="4"/>
              </p:cNvCxnSpPr>
              <p:nvPr isPhoto="0" userDrawn="0"/>
            </p:nvCxnSpPr>
            <p:spPr bwMode="auto">
              <a:xfrm flipV="1">
                <a:off x="4608" y="2351"/>
                <a:ext cx="191" cy="38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57754608" name="AutoShape 91" hidden="0"/>
              <p:cNvCxnSpPr>
                <a:cxnSpLocks noChangeShapeType="1"/>
                <a:stCxn id="1169251953" idx="0"/>
                <a:endCxn id="398840305" idx="4"/>
              </p:cNvCxnSpPr>
              <p:nvPr isPhoto="0" userDrawn="0"/>
            </p:nvCxnSpPr>
            <p:spPr bwMode="auto">
              <a:xfrm flipV="1">
                <a:off x="4799" y="1055"/>
                <a:ext cx="144" cy="81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363932373" name="AutoShape 92" hidden="0"/>
              <p:cNvCxnSpPr>
                <a:cxnSpLocks noChangeShapeType="1"/>
                <a:stCxn id="1664727573" idx="7"/>
              </p:cNvCxnSpPr>
              <p:nvPr isPhoto="0" userDrawn="0"/>
            </p:nvCxnSpPr>
            <p:spPr bwMode="auto">
              <a:xfrm flipV="1">
                <a:off x="745" y="2016"/>
                <a:ext cx="981" cy="26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61767629" name="AutoShape 93" hidden="0"/>
              <p:cNvCxnSpPr>
                <a:cxnSpLocks noChangeShapeType="1"/>
                <a:stCxn id="142395637" idx="1"/>
                <a:endCxn id="1455291207" idx="5"/>
              </p:cNvCxnSpPr>
              <p:nvPr isPhoto="0" userDrawn="0"/>
            </p:nvCxnSpPr>
            <p:spPr bwMode="auto">
              <a:xfrm flipH="1" flipV="1">
                <a:off x="1129" y="1465"/>
                <a:ext cx="667" cy="37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887307028" name="AutoShape 94" hidden="0"/>
              <p:cNvCxnSpPr>
                <a:cxnSpLocks noChangeShapeType="1"/>
                <a:endCxn id="1650591221" idx="2"/>
              </p:cNvCxnSpPr>
              <p:nvPr isPhoto="0" userDrawn="0"/>
            </p:nvCxnSpPr>
            <p:spPr bwMode="auto">
              <a:xfrm flipV="1">
                <a:off x="1152" y="864"/>
                <a:ext cx="432" cy="26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24556460" name="AutoShape 95" hidden="0"/>
              <p:cNvCxnSpPr>
                <a:cxnSpLocks noChangeShapeType="1"/>
                <a:stCxn id="1224916200" idx="2"/>
                <a:endCxn id="1650591221" idx="6"/>
              </p:cNvCxnSpPr>
              <p:nvPr isPhoto="0" userDrawn="0"/>
            </p:nvCxnSpPr>
            <p:spPr bwMode="auto">
              <a:xfrm flipH="1" flipV="1">
                <a:off x="2063" y="864"/>
                <a:ext cx="815" cy="38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0460079" name="AutoShape 96" hidden="0"/>
              <p:cNvCxnSpPr>
                <a:cxnSpLocks noChangeShapeType="1"/>
                <a:stCxn id="142395637" idx="7"/>
                <a:endCxn id="1224916200" idx="3"/>
              </p:cNvCxnSpPr>
              <p:nvPr isPhoto="0" userDrawn="0"/>
            </p:nvCxnSpPr>
            <p:spPr bwMode="auto">
              <a:xfrm flipV="1">
                <a:off x="2137" y="1417"/>
                <a:ext cx="811" cy="42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470702421" name="AutoShape 97" hidden="0"/>
              <p:cNvCxnSpPr>
                <a:cxnSpLocks noChangeShapeType="1"/>
                <a:stCxn id="142395637" idx="6"/>
                <a:endCxn id="174198756" idx="2"/>
              </p:cNvCxnSpPr>
              <p:nvPr isPhoto="0" userDrawn="0"/>
            </p:nvCxnSpPr>
            <p:spPr bwMode="auto">
              <a:xfrm flipV="1">
                <a:off x="2207" y="1823"/>
                <a:ext cx="1343" cy="19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92334397" name="AutoShape 98" hidden="0"/>
              <p:cNvCxnSpPr>
                <a:cxnSpLocks noChangeShapeType="1"/>
                <a:stCxn id="1169251953" idx="1"/>
                <a:endCxn id="1224916200" idx="6"/>
              </p:cNvCxnSpPr>
              <p:nvPr isPhoto="0" userDrawn="0"/>
            </p:nvCxnSpPr>
            <p:spPr bwMode="auto">
              <a:xfrm rot="5399977" flipH="1">
                <a:off x="3647" y="959"/>
                <a:ext cx="693" cy="1268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120285083" name="AutoShape 99" hidden="0"/>
              <p:cNvCxnSpPr>
                <a:cxnSpLocks noChangeShapeType="1"/>
                <a:stCxn id="1664727573" idx="6"/>
                <a:endCxn id="174198756" idx="3"/>
              </p:cNvCxnSpPr>
              <p:nvPr isPhoto="0" userDrawn="0"/>
            </p:nvCxnSpPr>
            <p:spPr bwMode="auto">
              <a:xfrm flipV="1">
                <a:off x="815" y="1993"/>
                <a:ext cx="2805" cy="453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472678799" name="AutoShape 100" hidden="0"/>
            <p:cNvCxnSpPr>
              <a:cxnSpLocks noChangeShapeType="1"/>
              <a:stCxn id="1881991505" idx="6"/>
              <a:endCxn id="827551095" idx="2"/>
            </p:cNvCxnSpPr>
            <p:nvPr isPhoto="0" userDrawn="0"/>
          </p:nvCxnSpPr>
          <p:spPr bwMode="auto">
            <a:xfrm flipV="1">
              <a:off x="2965" y="3042"/>
              <a:ext cx="1323" cy="118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56773577" name="AutoShape 101" hidden="0"/>
          <p:cNvSpPr>
            <a:spLocks noChangeArrowheads="1"/>
          </p:cNvSpPr>
          <p:nvPr isPhoto="0" userDrawn="0"/>
        </p:nvSpPr>
        <p:spPr bwMode="auto">
          <a:xfrm>
            <a:off x="4491037" y="2408236"/>
            <a:ext cx="317499" cy="304799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 algn="ctr">
              <a:defRPr/>
            </a:pPr>
            <a:endParaRPr lang="en-US" sz="1200"/>
          </a:p>
        </p:txBody>
      </p:sp>
      <p:grpSp>
        <p:nvGrpSpPr>
          <p:cNvPr id="1982112814" name="Group 102" hidden="0"/>
          <p:cNvGrpSpPr/>
          <p:nvPr isPhoto="0" userDrawn="0"/>
        </p:nvGrpSpPr>
        <p:grpSpPr bwMode="auto">
          <a:xfrm>
            <a:off x="5333179" y="2835274"/>
            <a:ext cx="807271" cy="304799"/>
            <a:chOff x="1913" y="2962"/>
            <a:chExt cx="1051" cy="396"/>
          </a:xfrm>
        </p:grpSpPr>
        <p:sp>
          <p:nvSpPr>
            <p:cNvPr id="842205835" name="AutoShape 103" hidden="0"/>
            <p:cNvSpPr>
              <a:spLocks noChangeArrowheads="1"/>
            </p:cNvSpPr>
            <p:nvPr isPhoto="0" userDrawn="0"/>
          </p:nvSpPr>
          <p:spPr bwMode="auto">
            <a:xfrm>
              <a:off x="2552" y="2962"/>
              <a:ext cx="412" cy="396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500" i="1"/>
                <a:t>q</a:t>
              </a:r>
              <a:endParaRPr/>
            </a:p>
          </p:txBody>
        </p:sp>
        <p:cxnSp>
          <p:nvCxnSpPr>
            <p:cNvPr id="1586507529" name="AutoShape 104" hidden="0"/>
            <p:cNvCxnSpPr>
              <a:cxnSpLocks noChangeShapeType="1"/>
              <a:stCxn id="755078555" idx="5"/>
              <a:endCxn id="842205835" idx="2"/>
            </p:cNvCxnSpPr>
            <p:nvPr isPhoto="0" userDrawn="0"/>
          </p:nvCxnSpPr>
          <p:spPr bwMode="auto">
            <a:xfrm flipV="1">
              <a:off x="1913" y="3161"/>
              <a:ext cx="638" cy="1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5346044" name="Group 105" hidden="0"/>
          <p:cNvGrpSpPr/>
          <p:nvPr isPhoto="0" userDrawn="0"/>
        </p:nvGrpSpPr>
        <p:grpSpPr bwMode="auto">
          <a:xfrm>
            <a:off x="5062537" y="2591571"/>
            <a:ext cx="1299840" cy="456432"/>
            <a:chOff x="1559" y="2646"/>
            <a:chExt cx="1694" cy="594"/>
          </a:xfrm>
        </p:grpSpPr>
        <p:sp>
          <p:nvSpPr>
            <p:cNvPr id="755078555" name="AutoShape 106" hidden="0"/>
            <p:cNvSpPr>
              <a:spLocks noChangeArrowheads="1"/>
            </p:cNvSpPr>
            <p:nvPr isPhoto="0" userDrawn="0"/>
          </p:nvSpPr>
          <p:spPr bwMode="auto">
            <a:xfrm>
              <a:off x="1559" y="2844"/>
              <a:ext cx="414" cy="396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500" i="1"/>
                <a:t>p</a:t>
              </a:r>
              <a:endParaRPr/>
            </a:p>
          </p:txBody>
        </p:sp>
        <p:cxnSp>
          <p:nvCxnSpPr>
            <p:cNvPr id="1735287359" name="AutoShape 107" hidden="0"/>
            <p:cNvCxnSpPr>
              <a:cxnSpLocks noChangeShapeType="1"/>
              <a:stCxn id="1774947309" idx="2"/>
              <a:endCxn id="755078555" idx="6"/>
            </p:cNvCxnSpPr>
            <p:nvPr isPhoto="0" userDrawn="0"/>
          </p:nvCxnSpPr>
          <p:spPr bwMode="auto">
            <a:xfrm flipH="1">
              <a:off x="1973" y="2646"/>
              <a:ext cx="1280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2078702954" name="Group 108" hidden="0"/>
          <p:cNvGrpSpPr/>
          <p:nvPr isPhoto="0" userDrawn="0"/>
        </p:nvGrpSpPr>
        <p:grpSpPr bwMode="auto">
          <a:xfrm>
            <a:off x="6362701" y="2316462"/>
            <a:ext cx="412750" cy="428328"/>
            <a:chOff x="3254" y="2286"/>
            <a:chExt cx="537" cy="556"/>
          </a:xfrm>
        </p:grpSpPr>
        <p:sp>
          <p:nvSpPr>
            <p:cNvPr id="1774947309" name="AutoShape 109" hidden="0"/>
            <p:cNvSpPr>
              <a:spLocks noChangeArrowheads="1"/>
            </p:cNvSpPr>
            <p:nvPr isPhoto="0" userDrawn="0"/>
          </p:nvSpPr>
          <p:spPr bwMode="auto">
            <a:xfrm>
              <a:off x="3254" y="2445"/>
              <a:ext cx="414" cy="396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500" i="1"/>
                <a:t>h</a:t>
              </a:r>
              <a:endParaRPr/>
            </a:p>
          </p:txBody>
        </p:sp>
        <p:cxnSp>
          <p:nvCxnSpPr>
            <p:cNvPr id="852092196" name="AutoShape 110" hidden="0"/>
            <p:cNvCxnSpPr>
              <a:cxnSpLocks noChangeShapeType="1"/>
              <a:stCxn id="452767246" idx="4"/>
              <a:endCxn id="1774947309" idx="7"/>
            </p:cNvCxnSpPr>
            <p:nvPr isPhoto="0" userDrawn="0"/>
          </p:nvCxnSpPr>
          <p:spPr bwMode="auto">
            <a:xfrm flipH="1">
              <a:off x="3607" y="2286"/>
              <a:ext cx="184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90517111" name="Group 111" hidden="0"/>
          <p:cNvGrpSpPr/>
          <p:nvPr isPhoto="0" userDrawn="0"/>
        </p:nvGrpSpPr>
        <p:grpSpPr bwMode="auto">
          <a:xfrm>
            <a:off x="7283449" y="2195514"/>
            <a:ext cx="317499" cy="548964"/>
            <a:chOff x="4453" y="2128"/>
            <a:chExt cx="414" cy="714"/>
          </a:xfrm>
        </p:grpSpPr>
        <p:sp>
          <p:nvSpPr>
            <p:cNvPr id="388121231" name="AutoShape 112" hidden="0"/>
            <p:cNvSpPr>
              <a:spLocks noChangeArrowheads="1"/>
            </p:cNvSpPr>
            <p:nvPr isPhoto="0" userDrawn="0"/>
          </p:nvSpPr>
          <p:spPr bwMode="auto">
            <a:xfrm>
              <a:off x="4453" y="2128"/>
              <a:ext cx="414" cy="396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500" i="1"/>
                <a:t>f</a:t>
              </a:r>
              <a:endParaRPr/>
            </a:p>
          </p:txBody>
        </p:sp>
        <p:cxnSp>
          <p:nvCxnSpPr>
            <p:cNvPr id="274262075" name="AutoShape 113" hidden="0"/>
            <p:cNvCxnSpPr>
              <a:cxnSpLocks noChangeShapeType="1"/>
              <a:stCxn id="364742588" idx="0"/>
              <a:endCxn id="388121231" idx="4"/>
            </p:cNvCxnSpPr>
            <p:nvPr isPhoto="0" userDrawn="0"/>
          </p:nvCxnSpPr>
          <p:spPr bwMode="auto">
            <a:xfrm flipV="1">
              <a:off x="4494" y="2525"/>
              <a:ext cx="165" cy="3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94380725" name="Group 114" hidden="0"/>
          <p:cNvGrpSpPr/>
          <p:nvPr isPhoto="0" userDrawn="0"/>
        </p:nvGrpSpPr>
        <p:grpSpPr bwMode="auto">
          <a:xfrm>
            <a:off x="7378701" y="1371601"/>
            <a:ext cx="317499" cy="824136"/>
            <a:chOff x="4578" y="1055"/>
            <a:chExt cx="412" cy="1054"/>
          </a:xfrm>
        </p:grpSpPr>
        <p:sp>
          <p:nvSpPr>
            <p:cNvPr id="750634007" name="AutoShape 115" hidden="0"/>
            <p:cNvSpPr>
              <a:spLocks noChangeArrowheads="1"/>
            </p:cNvSpPr>
            <p:nvPr isPhoto="0" userDrawn="0"/>
          </p:nvSpPr>
          <p:spPr bwMode="auto">
            <a:xfrm>
              <a:off x="4578" y="1055"/>
              <a:ext cx="412" cy="396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sz="1200"/>
            </a:p>
          </p:txBody>
        </p:sp>
        <p:cxnSp>
          <p:nvCxnSpPr>
            <p:cNvPr id="347202313" name="AutoShape 116" hidden="0"/>
            <p:cNvCxnSpPr>
              <a:cxnSpLocks noChangeShapeType="1"/>
              <a:stCxn id="388121231" idx="0"/>
              <a:endCxn id="750634007" idx="4"/>
            </p:cNvCxnSpPr>
            <p:nvPr isPhoto="0" userDrawn="0"/>
          </p:nvCxnSpPr>
          <p:spPr bwMode="auto">
            <a:xfrm flipV="1">
              <a:off x="4662" y="1452"/>
              <a:ext cx="123" cy="65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71015171" name="Group 117" hidden="0"/>
          <p:cNvGrpSpPr/>
          <p:nvPr isPhoto="0" userDrawn="0"/>
        </p:nvGrpSpPr>
        <p:grpSpPr bwMode="auto">
          <a:xfrm>
            <a:off x="4800861" y="2133603"/>
            <a:ext cx="928423" cy="318757"/>
            <a:chOff x="1218" y="2048"/>
            <a:chExt cx="1209" cy="415"/>
          </a:xfrm>
        </p:grpSpPr>
        <p:sp>
          <p:nvSpPr>
            <p:cNvPr id="288994339" name="AutoShape 118" hidden="0"/>
            <p:cNvSpPr>
              <a:spLocks noChangeArrowheads="1"/>
            </p:cNvSpPr>
            <p:nvPr isPhoto="0" userDrawn="0"/>
          </p:nvSpPr>
          <p:spPr bwMode="auto">
            <a:xfrm>
              <a:off x="2014" y="2048"/>
              <a:ext cx="414" cy="396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500" i="1"/>
                <a:t>d</a:t>
              </a:r>
              <a:endParaRPr/>
            </a:p>
          </p:txBody>
        </p:sp>
        <p:cxnSp>
          <p:nvCxnSpPr>
            <p:cNvPr id="123161653" name="AutoShape 119" hidden="0"/>
            <p:cNvCxnSpPr>
              <a:cxnSpLocks noChangeShapeType="1"/>
            </p:cNvCxnSpPr>
            <p:nvPr isPhoto="0" userDrawn="0"/>
          </p:nvCxnSpPr>
          <p:spPr bwMode="auto">
            <a:xfrm flipV="1">
              <a:off x="1218" y="2247"/>
              <a:ext cx="846" cy="2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28280910" name="Group 120" hidden="0"/>
          <p:cNvGrpSpPr/>
          <p:nvPr isPhoto="0" userDrawn="0"/>
        </p:nvGrpSpPr>
        <p:grpSpPr bwMode="auto">
          <a:xfrm>
            <a:off x="4745036" y="1676400"/>
            <a:ext cx="712788" cy="502090"/>
            <a:chOff x="1146" y="1452"/>
            <a:chExt cx="928" cy="654"/>
          </a:xfrm>
        </p:grpSpPr>
        <p:sp>
          <p:nvSpPr>
            <p:cNvPr id="1581759594" name="AutoShape 121" hidden="0"/>
            <p:cNvSpPr>
              <a:spLocks noChangeArrowheads="1"/>
            </p:cNvSpPr>
            <p:nvPr isPhoto="0" userDrawn="0"/>
          </p:nvSpPr>
          <p:spPr bwMode="auto">
            <a:xfrm>
              <a:off x="1146" y="1452"/>
              <a:ext cx="412" cy="396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500" i="1"/>
                <a:t>b</a:t>
              </a:r>
              <a:endParaRPr/>
            </a:p>
          </p:txBody>
        </p:sp>
        <p:cxnSp>
          <p:nvCxnSpPr>
            <p:cNvPr id="36594723" name="AutoShape 122" hidden="0"/>
            <p:cNvCxnSpPr>
              <a:cxnSpLocks noChangeShapeType="1"/>
              <a:stCxn id="142395637" idx="1"/>
              <a:endCxn id="1581759594" idx="5"/>
            </p:cNvCxnSpPr>
            <p:nvPr isPhoto="0" userDrawn="0"/>
          </p:nvCxnSpPr>
          <p:spPr bwMode="auto">
            <a:xfrm flipH="1" flipV="1">
              <a:off x="1499" y="1791"/>
              <a:ext cx="576" cy="31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922084818" name="Group 123" hidden="0"/>
          <p:cNvGrpSpPr/>
          <p:nvPr isPhoto="0" userDrawn="0"/>
        </p:nvGrpSpPr>
        <p:grpSpPr bwMode="auto">
          <a:xfrm>
            <a:off x="5021262" y="1401762"/>
            <a:ext cx="611187" cy="319087"/>
            <a:chOff x="1506" y="1095"/>
            <a:chExt cx="796" cy="415"/>
          </a:xfrm>
        </p:grpSpPr>
        <p:sp>
          <p:nvSpPr>
            <p:cNvPr id="1395359492" name="AutoShape 124" hidden="0"/>
            <p:cNvSpPr>
              <a:spLocks noChangeArrowheads="1"/>
            </p:cNvSpPr>
            <p:nvPr isPhoto="0" userDrawn="0"/>
          </p:nvSpPr>
          <p:spPr bwMode="auto">
            <a:xfrm>
              <a:off x="1890" y="1095"/>
              <a:ext cx="412" cy="396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500" i="1"/>
                <a:t>a</a:t>
              </a:r>
              <a:endParaRPr/>
            </a:p>
          </p:txBody>
        </p:sp>
        <p:cxnSp>
          <p:nvCxnSpPr>
            <p:cNvPr id="1989358439" name="AutoShape 125" hidden="0"/>
            <p:cNvCxnSpPr>
              <a:cxnSpLocks noChangeShapeType="1"/>
              <a:endCxn id="1395359492" idx="2"/>
            </p:cNvCxnSpPr>
            <p:nvPr isPhoto="0" userDrawn="0"/>
          </p:nvCxnSpPr>
          <p:spPr bwMode="auto">
            <a:xfrm flipV="1">
              <a:off x="1506" y="1294"/>
              <a:ext cx="371" cy="2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88858539" name="Group 126" hidden="0"/>
          <p:cNvGrpSpPr/>
          <p:nvPr isPhoto="0" userDrawn="0"/>
        </p:nvGrpSpPr>
        <p:grpSpPr bwMode="auto">
          <a:xfrm>
            <a:off x="5682429" y="1646236"/>
            <a:ext cx="807271" cy="532258"/>
            <a:chOff x="2368" y="1413"/>
            <a:chExt cx="1051" cy="693"/>
          </a:xfrm>
        </p:grpSpPr>
        <p:sp>
          <p:nvSpPr>
            <p:cNvPr id="1990739673" name="AutoShape 127" hidden="0"/>
            <p:cNvSpPr>
              <a:spLocks noChangeArrowheads="1"/>
            </p:cNvSpPr>
            <p:nvPr isPhoto="0" userDrawn="0"/>
          </p:nvSpPr>
          <p:spPr bwMode="auto">
            <a:xfrm>
              <a:off x="3006" y="1413"/>
              <a:ext cx="414" cy="396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500" i="1"/>
                <a:t>c</a:t>
              </a:r>
              <a:endParaRPr/>
            </a:p>
          </p:txBody>
        </p:sp>
        <p:cxnSp>
          <p:nvCxnSpPr>
            <p:cNvPr id="1911921512" name="AutoShape 128" hidden="0"/>
            <p:cNvCxnSpPr>
              <a:cxnSpLocks noChangeShapeType="1"/>
              <a:stCxn id="288994339" idx="7"/>
              <a:endCxn id="1990739673" idx="3"/>
            </p:cNvCxnSpPr>
            <p:nvPr isPhoto="0" userDrawn="0"/>
          </p:nvCxnSpPr>
          <p:spPr bwMode="auto">
            <a:xfrm flipV="1">
              <a:off x="2368" y="1752"/>
              <a:ext cx="697" cy="35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87179100" name="Group 129" hidden="0"/>
          <p:cNvGrpSpPr/>
          <p:nvPr isPhoto="0" userDrawn="0"/>
        </p:nvGrpSpPr>
        <p:grpSpPr bwMode="auto">
          <a:xfrm>
            <a:off x="5729610" y="2011362"/>
            <a:ext cx="1204589" cy="304799"/>
            <a:chOff x="2428" y="1890"/>
            <a:chExt cx="1570" cy="396"/>
          </a:xfrm>
        </p:grpSpPr>
        <p:sp>
          <p:nvSpPr>
            <p:cNvPr id="452767246" name="AutoShape 130" hidden="0"/>
            <p:cNvSpPr>
              <a:spLocks noChangeArrowheads="1"/>
            </p:cNvSpPr>
            <p:nvPr isPhoto="0" userDrawn="0"/>
          </p:nvSpPr>
          <p:spPr bwMode="auto">
            <a:xfrm>
              <a:off x="3585" y="1890"/>
              <a:ext cx="414" cy="396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500" i="1"/>
                <a:t>e</a:t>
              </a:r>
              <a:endParaRPr/>
            </a:p>
          </p:txBody>
        </p:sp>
        <p:cxnSp>
          <p:nvCxnSpPr>
            <p:cNvPr id="801651476" name="AutoShape 131" hidden="0"/>
            <p:cNvCxnSpPr>
              <a:cxnSpLocks noChangeShapeType="1"/>
              <a:stCxn id="288994339" idx="6"/>
              <a:endCxn id="452767246" idx="2"/>
            </p:cNvCxnSpPr>
            <p:nvPr isPhoto="0" userDrawn="0"/>
          </p:nvCxnSpPr>
          <p:spPr bwMode="auto">
            <a:xfrm flipV="1">
              <a:off x="2428" y="2088"/>
              <a:ext cx="1156" cy="1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364742588" name="AutoShape 132" hidden="0"/>
          <p:cNvSpPr>
            <a:spLocks noChangeArrowheads="1"/>
          </p:cNvSpPr>
          <p:nvPr isPhoto="0" userDrawn="0"/>
        </p:nvSpPr>
        <p:spPr bwMode="auto">
          <a:xfrm>
            <a:off x="7156448" y="2744790"/>
            <a:ext cx="317499" cy="303212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 algn="ctr">
              <a:defRPr/>
            </a:pPr>
            <a:r>
              <a:rPr lang="en-US" sz="1500" i="1"/>
              <a:t>r</a:t>
            </a:r>
            <a:endParaRPr/>
          </a:p>
        </p:txBody>
      </p:sp>
      <p:cxnSp>
        <p:nvCxnSpPr>
          <p:cNvPr id="605630317" name="AutoShape 133" hidden="0"/>
          <p:cNvCxnSpPr>
            <a:cxnSpLocks noChangeShapeType="1"/>
            <a:stCxn id="452767246" idx="5"/>
            <a:endCxn id="364742588" idx="1"/>
          </p:cNvCxnSpPr>
          <p:nvPr isPhoto="0" userDrawn="0"/>
        </p:nvCxnSpPr>
        <p:spPr bwMode="auto">
          <a:xfrm>
            <a:off x="6888160" y="2290765"/>
            <a:ext cx="314324" cy="479424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14224484" name="Group 134" hidden="0"/>
          <p:cNvGrpSpPr/>
          <p:nvPr isPhoto="0" userDrawn="0"/>
        </p:nvGrpSpPr>
        <p:grpSpPr bwMode="auto">
          <a:xfrm>
            <a:off x="5316537" y="1408116"/>
            <a:ext cx="855336" cy="389757"/>
            <a:chOff x="1890" y="1103"/>
            <a:chExt cx="1116" cy="507"/>
          </a:xfrm>
        </p:grpSpPr>
        <p:cxnSp>
          <p:nvCxnSpPr>
            <p:cNvPr id="1230989267" name="AutoShape 135" hidden="0"/>
            <p:cNvCxnSpPr>
              <a:cxnSpLocks noChangeShapeType="1"/>
              <a:stCxn id="1990739673" idx="2"/>
              <a:endCxn id="1590119919" idx="6"/>
            </p:cNvCxnSpPr>
            <p:nvPr isPhoto="0" userDrawn="0"/>
          </p:nvCxnSpPr>
          <p:spPr bwMode="auto">
            <a:xfrm flipH="1" flipV="1">
              <a:off x="2304" y="1301"/>
              <a:ext cx="702" cy="30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590119919" name="AutoShape 136" hidden="0"/>
            <p:cNvSpPr>
              <a:spLocks noChangeArrowheads="1"/>
            </p:cNvSpPr>
            <p:nvPr isPhoto="0" userDrawn="0"/>
          </p:nvSpPr>
          <p:spPr bwMode="auto">
            <a:xfrm>
              <a:off x="1890" y="1103"/>
              <a:ext cx="412" cy="396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sz="1500" i="1"/>
            </a:p>
          </p:txBody>
        </p:sp>
      </p:grpSp>
      <p:grpSp>
        <p:nvGrpSpPr>
          <p:cNvPr id="1329296795" name="Group 137" hidden="0"/>
          <p:cNvGrpSpPr/>
          <p:nvPr isPhoto="0" userDrawn="0"/>
        </p:nvGrpSpPr>
        <p:grpSpPr bwMode="auto">
          <a:xfrm>
            <a:off x="6186487" y="1655766"/>
            <a:ext cx="1143766" cy="583894"/>
            <a:chOff x="3024" y="1426"/>
            <a:chExt cx="1491" cy="759"/>
          </a:xfrm>
        </p:grpSpPr>
        <p:cxnSp>
          <p:nvCxnSpPr>
            <p:cNvPr id="1386013201" name="AutoShape 138" hidden="0"/>
            <p:cNvCxnSpPr>
              <a:cxnSpLocks noChangeShapeType="1"/>
              <a:stCxn id="388121231" idx="1"/>
              <a:endCxn id="1990739673" idx="6"/>
            </p:cNvCxnSpPr>
            <p:nvPr isPhoto="0" userDrawn="0"/>
          </p:nvCxnSpPr>
          <p:spPr bwMode="auto">
            <a:xfrm rot="16199969" flipV="1">
              <a:off x="3679" y="1351"/>
              <a:ext cx="574" cy="1095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764081695" name="AutoShape 139" hidden="0"/>
            <p:cNvSpPr>
              <a:spLocks noChangeArrowheads="1"/>
            </p:cNvSpPr>
            <p:nvPr isPhoto="0" userDrawn="0"/>
          </p:nvSpPr>
          <p:spPr bwMode="auto">
            <a:xfrm>
              <a:off x="3024" y="1426"/>
              <a:ext cx="414" cy="396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sz="1500" i="1"/>
            </a:p>
          </p:txBody>
        </p:sp>
      </p:grpSp>
      <p:sp>
        <p:nvSpPr>
          <p:cNvPr id="1080099180" name="Line 140" hidden="0"/>
          <p:cNvSpPr>
            <a:spLocks noChangeShapeType="1"/>
          </p:cNvSpPr>
          <p:nvPr isPhoto="0" userDrawn="0"/>
        </p:nvSpPr>
        <p:spPr bwMode="auto">
          <a:xfrm>
            <a:off x="2" y="3371850"/>
            <a:ext cx="1219199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580435950" name="Oval 141" hidden="0"/>
          <p:cNvSpPr>
            <a:spLocks noChangeArrowheads="1"/>
          </p:cNvSpPr>
          <p:nvPr isPhoto="0" userDrawn="0"/>
        </p:nvSpPr>
        <p:spPr bwMode="auto">
          <a:xfrm>
            <a:off x="6140454" y="3478212"/>
            <a:ext cx="290512" cy="265111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558816118" name="Oval 142" hidden="0"/>
          <p:cNvSpPr>
            <a:spLocks noChangeArrowheads="1"/>
          </p:cNvSpPr>
          <p:nvPr isPhoto="0" userDrawn="0"/>
        </p:nvSpPr>
        <p:spPr bwMode="auto">
          <a:xfrm>
            <a:off x="3729038" y="3971929"/>
            <a:ext cx="290511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738122483" name="Oval 143" hidden="0"/>
          <p:cNvSpPr>
            <a:spLocks noChangeArrowheads="1"/>
          </p:cNvSpPr>
          <p:nvPr isPhoto="0" userDrawn="0"/>
        </p:nvSpPr>
        <p:spPr bwMode="auto">
          <a:xfrm>
            <a:off x="3165480" y="4451355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468584363" name="Oval 144" hidden="0"/>
          <p:cNvSpPr>
            <a:spLocks noChangeArrowheads="1"/>
          </p:cNvSpPr>
          <p:nvPr isPhoto="0" userDrawn="0"/>
        </p:nvSpPr>
        <p:spPr bwMode="auto">
          <a:xfrm>
            <a:off x="3865563" y="4451355"/>
            <a:ext cx="290511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2041650923" name="Oval 145" hidden="0"/>
          <p:cNvSpPr>
            <a:spLocks noChangeArrowheads="1"/>
          </p:cNvSpPr>
          <p:nvPr isPhoto="0" userDrawn="0"/>
        </p:nvSpPr>
        <p:spPr bwMode="auto">
          <a:xfrm>
            <a:off x="4686304" y="4433887"/>
            <a:ext cx="290512" cy="265111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615979777" name="Oval 146" hidden="0"/>
          <p:cNvSpPr>
            <a:spLocks noChangeArrowheads="1"/>
          </p:cNvSpPr>
          <p:nvPr isPhoto="0" userDrawn="0"/>
        </p:nvSpPr>
        <p:spPr bwMode="auto">
          <a:xfrm>
            <a:off x="3163887" y="5006980"/>
            <a:ext cx="290511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230869265" name="Oval 147" hidden="0"/>
          <p:cNvSpPr>
            <a:spLocks noChangeArrowheads="1"/>
          </p:cNvSpPr>
          <p:nvPr isPhoto="0" userDrawn="0"/>
        </p:nvSpPr>
        <p:spPr bwMode="auto">
          <a:xfrm>
            <a:off x="3856038" y="4999038"/>
            <a:ext cx="290511" cy="265111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883691057" name="Oval 148" hidden="0"/>
          <p:cNvSpPr>
            <a:spLocks noChangeArrowheads="1"/>
          </p:cNvSpPr>
          <p:nvPr isPhoto="0" userDrawn="0"/>
        </p:nvSpPr>
        <p:spPr bwMode="auto">
          <a:xfrm>
            <a:off x="4325938" y="4981581"/>
            <a:ext cx="290511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630184133" name="Oval 149" hidden="0"/>
          <p:cNvSpPr>
            <a:spLocks noChangeArrowheads="1"/>
          </p:cNvSpPr>
          <p:nvPr isPhoto="0" userDrawn="0"/>
        </p:nvSpPr>
        <p:spPr bwMode="auto">
          <a:xfrm>
            <a:off x="5002212" y="4972055"/>
            <a:ext cx="290511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413276421" name="Oval 150" hidden="0"/>
          <p:cNvSpPr>
            <a:spLocks noChangeArrowheads="1"/>
          </p:cNvSpPr>
          <p:nvPr isPhoto="0" userDrawn="0"/>
        </p:nvSpPr>
        <p:spPr bwMode="auto">
          <a:xfrm>
            <a:off x="4087812" y="5510212"/>
            <a:ext cx="290511" cy="265111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904182915" name="Oval 151" hidden="0"/>
          <p:cNvSpPr>
            <a:spLocks noChangeArrowheads="1"/>
          </p:cNvSpPr>
          <p:nvPr isPhoto="0" userDrawn="0"/>
        </p:nvSpPr>
        <p:spPr bwMode="auto">
          <a:xfrm>
            <a:off x="4532312" y="5518155"/>
            <a:ext cx="290511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268068015" name="Oval 152" hidden="0"/>
          <p:cNvSpPr>
            <a:spLocks noChangeArrowheads="1"/>
          </p:cNvSpPr>
          <p:nvPr isPhoto="0" userDrawn="0"/>
        </p:nvSpPr>
        <p:spPr bwMode="auto">
          <a:xfrm>
            <a:off x="4105280" y="6015038"/>
            <a:ext cx="290512" cy="265111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262549760" name="Oval 153" hidden="0"/>
          <p:cNvSpPr>
            <a:spLocks noChangeArrowheads="1"/>
          </p:cNvSpPr>
          <p:nvPr isPhoto="0" userDrawn="0"/>
        </p:nvSpPr>
        <p:spPr bwMode="auto">
          <a:xfrm>
            <a:off x="4992687" y="5519738"/>
            <a:ext cx="290511" cy="265111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669563500" name="Oval 154" hidden="0"/>
          <p:cNvSpPr>
            <a:spLocks noChangeArrowheads="1"/>
          </p:cNvSpPr>
          <p:nvPr isPhoto="0" userDrawn="0"/>
        </p:nvSpPr>
        <p:spPr bwMode="auto">
          <a:xfrm>
            <a:off x="4772029" y="6007104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587858307" name="Oval 155" hidden="0"/>
          <p:cNvSpPr>
            <a:spLocks noChangeArrowheads="1"/>
          </p:cNvSpPr>
          <p:nvPr isPhoto="0" userDrawn="0"/>
        </p:nvSpPr>
        <p:spPr bwMode="auto">
          <a:xfrm>
            <a:off x="5254629" y="6034087"/>
            <a:ext cx="290512" cy="265111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2047173761" name="Oval 156" hidden="0"/>
          <p:cNvSpPr>
            <a:spLocks noChangeArrowheads="1"/>
          </p:cNvSpPr>
          <p:nvPr isPhoto="0" userDrawn="0"/>
        </p:nvSpPr>
        <p:spPr bwMode="auto">
          <a:xfrm>
            <a:off x="4787904" y="6477004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216609189" name="Line 157" hidden="0"/>
          <p:cNvSpPr>
            <a:spLocks noChangeShapeType="1"/>
          </p:cNvSpPr>
          <p:nvPr isPhoto="0" userDrawn="0"/>
        </p:nvSpPr>
        <p:spPr bwMode="auto">
          <a:xfrm flipH="1" flipV="1">
            <a:off x="4824412" y="4733928"/>
            <a:ext cx="309562" cy="180974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567444376" name="Line 158" hidden="0"/>
          <p:cNvSpPr>
            <a:spLocks noChangeShapeType="1"/>
          </p:cNvSpPr>
          <p:nvPr isPhoto="0" userDrawn="0"/>
        </p:nvSpPr>
        <p:spPr bwMode="auto">
          <a:xfrm flipH="1" flipV="1">
            <a:off x="4438652" y="5254629"/>
            <a:ext cx="258762" cy="2143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878841319" name="Line 159" hidden="0"/>
          <p:cNvSpPr>
            <a:spLocks noChangeShapeType="1"/>
          </p:cNvSpPr>
          <p:nvPr isPhoto="0" userDrawn="0"/>
        </p:nvSpPr>
        <p:spPr bwMode="auto">
          <a:xfrm flipH="1" flipV="1">
            <a:off x="5138742" y="5253039"/>
            <a:ext cx="3174" cy="22383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672280148" name="Line 160" hidden="0"/>
          <p:cNvSpPr>
            <a:spLocks noChangeShapeType="1"/>
          </p:cNvSpPr>
          <p:nvPr isPhoto="0" userDrawn="0"/>
        </p:nvSpPr>
        <p:spPr bwMode="auto">
          <a:xfrm flipH="1" flipV="1">
            <a:off x="5129212" y="5791200"/>
            <a:ext cx="258762" cy="1968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384764041" name="Line 161" hidden="0"/>
          <p:cNvSpPr>
            <a:spLocks noChangeShapeType="1"/>
          </p:cNvSpPr>
          <p:nvPr isPhoto="0" userDrawn="0"/>
        </p:nvSpPr>
        <p:spPr bwMode="auto">
          <a:xfrm flipV="1">
            <a:off x="4918075" y="5792787"/>
            <a:ext cx="212724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430254531" name="Line 162" hidden="0"/>
          <p:cNvSpPr>
            <a:spLocks noChangeShapeType="1"/>
          </p:cNvSpPr>
          <p:nvPr isPhoto="0" userDrawn="0"/>
        </p:nvSpPr>
        <p:spPr bwMode="auto">
          <a:xfrm flipV="1">
            <a:off x="4900617" y="6280153"/>
            <a:ext cx="7936" cy="17303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801388358" name="Oval 163" hidden="0"/>
          <p:cNvSpPr>
            <a:spLocks noChangeArrowheads="1"/>
          </p:cNvSpPr>
          <p:nvPr isPhoto="0" userDrawn="0"/>
        </p:nvSpPr>
        <p:spPr bwMode="auto">
          <a:xfrm>
            <a:off x="6142036" y="3479805"/>
            <a:ext cx="290511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640255063" name="Oval 164" hidden="0"/>
          <p:cNvSpPr>
            <a:spLocks noChangeArrowheads="1"/>
          </p:cNvSpPr>
          <p:nvPr isPhoto="0" userDrawn="0"/>
        </p:nvSpPr>
        <p:spPr bwMode="auto">
          <a:xfrm>
            <a:off x="3730629" y="3973512"/>
            <a:ext cx="290512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90846052" name="Oval 165" hidden="0"/>
          <p:cNvSpPr>
            <a:spLocks noChangeArrowheads="1"/>
          </p:cNvSpPr>
          <p:nvPr isPhoto="0" userDrawn="0"/>
        </p:nvSpPr>
        <p:spPr bwMode="auto">
          <a:xfrm>
            <a:off x="6524629" y="3906838"/>
            <a:ext cx="290512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199328698" name="Oval 166" hidden="0"/>
          <p:cNvSpPr>
            <a:spLocks noChangeArrowheads="1"/>
          </p:cNvSpPr>
          <p:nvPr isPhoto="0" userDrawn="0"/>
        </p:nvSpPr>
        <p:spPr bwMode="auto">
          <a:xfrm>
            <a:off x="8269287" y="3922713"/>
            <a:ext cx="290511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985428357" name="Oval 167" hidden="0"/>
          <p:cNvSpPr>
            <a:spLocks noChangeArrowheads="1"/>
          </p:cNvSpPr>
          <p:nvPr isPhoto="0" userDrawn="0"/>
        </p:nvSpPr>
        <p:spPr bwMode="auto">
          <a:xfrm>
            <a:off x="3167062" y="4452939"/>
            <a:ext cx="290511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241107570" name="Oval 168" hidden="0"/>
          <p:cNvSpPr>
            <a:spLocks noChangeArrowheads="1"/>
          </p:cNvSpPr>
          <p:nvPr isPhoto="0" userDrawn="0"/>
        </p:nvSpPr>
        <p:spPr bwMode="auto">
          <a:xfrm>
            <a:off x="3867156" y="4452939"/>
            <a:ext cx="290512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2037586297" name="Oval 169" hidden="0"/>
          <p:cNvSpPr>
            <a:spLocks noChangeArrowheads="1"/>
          </p:cNvSpPr>
          <p:nvPr isPhoto="0" userDrawn="0"/>
        </p:nvSpPr>
        <p:spPr bwMode="auto">
          <a:xfrm>
            <a:off x="4687887" y="4435480"/>
            <a:ext cx="290511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142265592" name="Oval 170" hidden="0"/>
          <p:cNvSpPr>
            <a:spLocks noChangeArrowheads="1"/>
          </p:cNvSpPr>
          <p:nvPr isPhoto="0" userDrawn="0"/>
        </p:nvSpPr>
        <p:spPr bwMode="auto">
          <a:xfrm>
            <a:off x="3165480" y="5008562"/>
            <a:ext cx="290512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332591192" name="Oval 171" hidden="0"/>
          <p:cNvSpPr>
            <a:spLocks noChangeArrowheads="1"/>
          </p:cNvSpPr>
          <p:nvPr isPhoto="0" userDrawn="0"/>
        </p:nvSpPr>
        <p:spPr bwMode="auto">
          <a:xfrm>
            <a:off x="3857629" y="4992687"/>
            <a:ext cx="290512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2064191110" name="Oval 172" hidden="0"/>
          <p:cNvSpPr>
            <a:spLocks noChangeArrowheads="1"/>
          </p:cNvSpPr>
          <p:nvPr isPhoto="0" userDrawn="0"/>
        </p:nvSpPr>
        <p:spPr bwMode="auto">
          <a:xfrm>
            <a:off x="4327529" y="4983162"/>
            <a:ext cx="290512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246237109" name="Oval 173" hidden="0"/>
          <p:cNvSpPr>
            <a:spLocks noChangeArrowheads="1"/>
          </p:cNvSpPr>
          <p:nvPr isPhoto="0" userDrawn="0"/>
        </p:nvSpPr>
        <p:spPr bwMode="auto">
          <a:xfrm>
            <a:off x="5003804" y="4973638"/>
            <a:ext cx="290512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365709978" name="Oval 174" hidden="0"/>
          <p:cNvSpPr>
            <a:spLocks noChangeArrowheads="1"/>
          </p:cNvSpPr>
          <p:nvPr isPhoto="0" userDrawn="0"/>
        </p:nvSpPr>
        <p:spPr bwMode="auto">
          <a:xfrm>
            <a:off x="4089404" y="5511804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385843380" name="Oval 175" hidden="0"/>
          <p:cNvSpPr>
            <a:spLocks noChangeArrowheads="1"/>
          </p:cNvSpPr>
          <p:nvPr isPhoto="0" userDrawn="0"/>
        </p:nvSpPr>
        <p:spPr bwMode="auto">
          <a:xfrm>
            <a:off x="4533904" y="5519738"/>
            <a:ext cx="290512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478508933" name="Oval 176" hidden="0"/>
          <p:cNvSpPr>
            <a:spLocks noChangeArrowheads="1"/>
          </p:cNvSpPr>
          <p:nvPr isPhoto="0" userDrawn="0"/>
        </p:nvSpPr>
        <p:spPr bwMode="auto">
          <a:xfrm>
            <a:off x="4114804" y="6016629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392838429" name="Oval 177" hidden="0"/>
          <p:cNvSpPr>
            <a:spLocks noChangeArrowheads="1"/>
          </p:cNvSpPr>
          <p:nvPr isPhoto="0" userDrawn="0"/>
        </p:nvSpPr>
        <p:spPr bwMode="auto">
          <a:xfrm>
            <a:off x="4994280" y="5521329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43665299" name="Oval 178" hidden="0"/>
          <p:cNvSpPr>
            <a:spLocks noChangeArrowheads="1"/>
          </p:cNvSpPr>
          <p:nvPr isPhoto="0" userDrawn="0"/>
        </p:nvSpPr>
        <p:spPr bwMode="auto">
          <a:xfrm>
            <a:off x="4773612" y="6008687"/>
            <a:ext cx="290511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483406195" name="Oval 179" hidden="0"/>
          <p:cNvSpPr>
            <a:spLocks noChangeArrowheads="1"/>
          </p:cNvSpPr>
          <p:nvPr isPhoto="0" userDrawn="0"/>
        </p:nvSpPr>
        <p:spPr bwMode="auto">
          <a:xfrm>
            <a:off x="5256212" y="6035680"/>
            <a:ext cx="290511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787499864" name="Oval 180" hidden="0"/>
          <p:cNvSpPr>
            <a:spLocks noChangeArrowheads="1"/>
          </p:cNvSpPr>
          <p:nvPr isPhoto="0" userDrawn="0"/>
        </p:nvSpPr>
        <p:spPr bwMode="auto">
          <a:xfrm>
            <a:off x="4789487" y="6478587"/>
            <a:ext cx="290511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478837840" name="Oval 181" hidden="0"/>
          <p:cNvSpPr>
            <a:spLocks noChangeArrowheads="1"/>
          </p:cNvSpPr>
          <p:nvPr isPhoto="0" userDrawn="0"/>
        </p:nvSpPr>
        <p:spPr bwMode="auto">
          <a:xfrm>
            <a:off x="3165480" y="5000629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484794390" name="Oval 182" hidden="0"/>
          <p:cNvSpPr>
            <a:spLocks noChangeArrowheads="1"/>
          </p:cNvSpPr>
          <p:nvPr isPhoto="0" userDrawn="0"/>
        </p:nvSpPr>
        <p:spPr bwMode="auto">
          <a:xfrm>
            <a:off x="3167062" y="4445004"/>
            <a:ext cx="290511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594515955" name="Oval 183" hidden="0"/>
          <p:cNvSpPr>
            <a:spLocks noChangeArrowheads="1"/>
          </p:cNvSpPr>
          <p:nvPr isPhoto="0" userDrawn="0"/>
        </p:nvSpPr>
        <p:spPr bwMode="auto">
          <a:xfrm>
            <a:off x="3857629" y="4992687"/>
            <a:ext cx="290512" cy="265111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325680205" name="Oval 184" hidden="0"/>
          <p:cNvSpPr>
            <a:spLocks noChangeArrowheads="1"/>
          </p:cNvSpPr>
          <p:nvPr isPhoto="0" userDrawn="0"/>
        </p:nvSpPr>
        <p:spPr bwMode="auto">
          <a:xfrm>
            <a:off x="3867156" y="4445004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957386096" name="Oval 185" hidden="0"/>
          <p:cNvSpPr>
            <a:spLocks noChangeArrowheads="1"/>
          </p:cNvSpPr>
          <p:nvPr isPhoto="0" userDrawn="0"/>
        </p:nvSpPr>
        <p:spPr bwMode="auto">
          <a:xfrm>
            <a:off x="4089404" y="5503862"/>
            <a:ext cx="290512" cy="265111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069793489" name="Oval 186" hidden="0"/>
          <p:cNvSpPr>
            <a:spLocks noChangeArrowheads="1"/>
          </p:cNvSpPr>
          <p:nvPr isPhoto="0" userDrawn="0"/>
        </p:nvSpPr>
        <p:spPr bwMode="auto">
          <a:xfrm>
            <a:off x="4106862" y="6008687"/>
            <a:ext cx="290511" cy="265111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grpSp>
        <p:nvGrpSpPr>
          <p:cNvPr id="1533860058" name="Group 187" hidden="0"/>
          <p:cNvGrpSpPr/>
          <p:nvPr isPhoto="0" userDrawn="0"/>
        </p:nvGrpSpPr>
        <p:grpSpPr bwMode="auto">
          <a:xfrm>
            <a:off x="5821363" y="2698750"/>
            <a:ext cx="588962" cy="431799"/>
            <a:chOff x="2761" y="1744"/>
            <a:chExt cx="370" cy="271"/>
          </a:xfrm>
        </p:grpSpPr>
        <p:cxnSp>
          <p:nvCxnSpPr>
            <p:cNvPr id="317079160" name="AutoShape 188" hidden="0"/>
            <p:cNvCxnSpPr>
              <a:cxnSpLocks noChangeShapeType="1"/>
            </p:cNvCxnSpPr>
            <p:nvPr isPhoto="0" userDrawn="0"/>
          </p:nvCxnSpPr>
          <p:spPr bwMode="auto">
            <a:xfrm flipH="1">
              <a:off x="2934" y="1744"/>
              <a:ext cx="198" cy="113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2137593972" name="AutoShape 189" hidden="0"/>
            <p:cNvSpPr>
              <a:spLocks noChangeArrowheads="1"/>
            </p:cNvSpPr>
            <p:nvPr isPhoto="0" userDrawn="0"/>
          </p:nvSpPr>
          <p:spPr bwMode="auto">
            <a:xfrm>
              <a:off x="2761" y="1824"/>
              <a:ext cx="199" cy="191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sz="1500" i="1"/>
            </a:p>
          </p:txBody>
        </p:sp>
      </p:grpSp>
      <p:sp>
        <p:nvSpPr>
          <p:cNvPr id="1083149103" name="Oval 190" hidden="0"/>
          <p:cNvSpPr>
            <a:spLocks noChangeArrowheads="1"/>
          </p:cNvSpPr>
          <p:nvPr isPhoto="0" userDrawn="0"/>
        </p:nvSpPr>
        <p:spPr bwMode="auto">
          <a:xfrm>
            <a:off x="4327529" y="4983162"/>
            <a:ext cx="290512" cy="265111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553225335" name="Oval 191" hidden="0"/>
          <p:cNvSpPr>
            <a:spLocks noChangeArrowheads="1"/>
          </p:cNvSpPr>
          <p:nvPr isPhoto="0" userDrawn="0"/>
        </p:nvSpPr>
        <p:spPr bwMode="auto">
          <a:xfrm>
            <a:off x="4533904" y="5519738"/>
            <a:ext cx="290512" cy="265111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382174334" name="Oval 192" hidden="0"/>
          <p:cNvSpPr>
            <a:spLocks noChangeArrowheads="1"/>
          </p:cNvSpPr>
          <p:nvPr isPhoto="0" userDrawn="0"/>
        </p:nvSpPr>
        <p:spPr bwMode="auto">
          <a:xfrm>
            <a:off x="4773612" y="6008687"/>
            <a:ext cx="290511" cy="265111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2035621702" name="Oval 193" hidden="0"/>
          <p:cNvSpPr>
            <a:spLocks noChangeArrowheads="1"/>
          </p:cNvSpPr>
          <p:nvPr isPhoto="0" userDrawn="0"/>
        </p:nvSpPr>
        <p:spPr bwMode="auto">
          <a:xfrm>
            <a:off x="4789487" y="6478587"/>
            <a:ext cx="290511" cy="265111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477759504" name="Text Box 194" hidden="0"/>
          <p:cNvSpPr txBox="1">
            <a:spLocks noChangeArrowheads="1"/>
          </p:cNvSpPr>
          <p:nvPr isPhoto="0" userDrawn="0"/>
        </p:nvSpPr>
        <p:spPr bwMode="auto">
          <a:xfrm>
            <a:off x="380999" y="1371601"/>
            <a:ext cx="2281236" cy="1338823"/>
          </a:xfrm>
          <a:prstGeom prst="rect">
            <a:avLst/>
          </a:prstGeom>
          <a:noFill/>
          <a:ln w="9525">
            <a:noFill/>
            <a:miter/>
            <a:headEnd/>
            <a:tailEnd/>
          </a:ln>
        </p:spPr>
        <p:txBody>
          <a:bodyPr lIns="91431" tIns="45717" rIns="91431" bIns="45717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latin typeface="Calibri"/>
              </a:rPr>
              <a:t>Strategy: expand a deepest node first</a:t>
            </a:r>
            <a:endParaRPr/>
          </a:p>
          <a:p>
            <a:pPr>
              <a:spcBef>
                <a:spcPts val="0"/>
              </a:spcBef>
              <a:defRPr/>
            </a:pPr>
            <a:r>
              <a:rPr lang="en-US" i="1">
                <a:latin typeface="Calibri"/>
              </a:rPr>
              <a:t>Implementation: Frontier is a LIFO stack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435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25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4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32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840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81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01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42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107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586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12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674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26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280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979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10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08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10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979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83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08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12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674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280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79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1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58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9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858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869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56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22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869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56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22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51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858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1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58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80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7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5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1650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19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3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04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69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709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84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0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85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7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4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50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66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68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66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38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79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68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66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7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85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4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44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18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86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14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225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18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44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69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86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0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04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18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60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630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74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38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549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40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51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8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5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76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99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296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717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5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22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174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562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717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5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5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76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22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296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280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85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38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06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000"/>
              <a:t>Search Algorithm Properties</a:t>
            </a:r>
            <a:endParaRPr/>
          </a:p>
        </p:txBody>
      </p:sp>
      <p:sp>
        <p:nvSpPr>
          <p:cNvPr id="24" name="Content Placeholder 23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06400" y="1295402"/>
            <a:ext cx="11379200" cy="4729164"/>
          </a:xfrm>
        </p:spPr>
        <p:txBody>
          <a:bodyPr/>
          <a:lstStyle/>
          <a:p>
            <a:pPr>
              <a:defRPr/>
            </a:pPr>
            <a:r>
              <a:rPr lang="en-US" sz="2400"/>
              <a:t>Complete: Guaranteed to find a solution if one exists?</a:t>
            </a:r>
            <a:endParaRPr/>
          </a:p>
          <a:p>
            <a:pPr>
              <a:defRPr/>
            </a:pPr>
            <a:r>
              <a:rPr lang="en-US" sz="2400"/>
              <a:t>Optimal: Guaranteed to find the least cost path?</a:t>
            </a:r>
            <a:endParaRPr/>
          </a:p>
          <a:p>
            <a:pPr>
              <a:defRPr/>
            </a:pPr>
            <a:r>
              <a:rPr lang="en-US" sz="2400"/>
              <a:t>Time complexity?</a:t>
            </a:r>
            <a:endParaRPr/>
          </a:p>
          <a:p>
            <a:pPr>
              <a:defRPr/>
            </a:pPr>
            <a:r>
              <a:rPr lang="en-US" sz="2400"/>
              <a:t>Space complexity?</a:t>
            </a:r>
            <a:endParaRPr/>
          </a:p>
          <a:p>
            <a:pPr lvl="1">
              <a:defRPr/>
            </a:pPr>
            <a:endParaRPr lang="en-US" sz="2000"/>
          </a:p>
          <a:p>
            <a:pPr>
              <a:defRPr/>
            </a:pPr>
            <a:r>
              <a:rPr lang="en-US" sz="2400"/>
              <a:t>Cartoon of search tree:</a:t>
            </a:r>
            <a:endParaRPr/>
          </a:p>
          <a:p>
            <a:pPr lvl="1">
              <a:defRPr/>
            </a:pPr>
            <a:r>
              <a:rPr lang="en-US" sz="2000" i="1">
                <a:solidFill>
                  <a:srgbClr val="CC00CC"/>
                </a:solidFill>
              </a:rPr>
              <a:t>b</a:t>
            </a:r>
            <a:r>
              <a:rPr lang="en-US" sz="2000"/>
              <a:t> is the branching factor</a:t>
            </a:r>
            <a:endParaRPr/>
          </a:p>
          <a:p>
            <a:pPr lvl="1">
              <a:defRPr/>
            </a:pPr>
            <a:r>
              <a:rPr lang="en-US" sz="2000" i="1">
                <a:solidFill>
                  <a:srgbClr val="CC00CC"/>
                </a:solidFill>
              </a:rPr>
              <a:t>m</a:t>
            </a:r>
            <a:r>
              <a:rPr lang="en-US" sz="2000"/>
              <a:t> is the maximum depth</a:t>
            </a:r>
            <a:endParaRPr/>
          </a:p>
          <a:p>
            <a:pPr lvl="1">
              <a:defRPr/>
            </a:pPr>
            <a:r>
              <a:rPr lang="en-US" sz="2000"/>
              <a:t>solutions at various depths</a:t>
            </a:r>
            <a:endParaRPr/>
          </a:p>
          <a:p>
            <a:pPr lvl="1">
              <a:defRPr/>
            </a:pPr>
            <a:endParaRPr lang="en-US" sz="2000"/>
          </a:p>
          <a:p>
            <a:pPr>
              <a:defRPr/>
            </a:pPr>
            <a:r>
              <a:rPr lang="en-US" sz="2400"/>
              <a:t>Number of nodes in entire tree?</a:t>
            </a:r>
            <a:endParaRPr/>
          </a:p>
          <a:p>
            <a:pPr lvl="1">
              <a:defRPr/>
            </a:pPr>
            <a:r>
              <a:rPr lang="en-US" sz="2000">
                <a:solidFill>
                  <a:srgbClr val="CC00CC"/>
                </a:solidFill>
              </a:rPr>
              <a:t>1 + </a:t>
            </a:r>
            <a:r>
              <a:rPr lang="en-US" sz="2000" i="1">
                <a:solidFill>
                  <a:srgbClr val="CC00CC"/>
                </a:solidFill>
              </a:rPr>
              <a:t>b</a:t>
            </a:r>
            <a:r>
              <a:rPr lang="en-US" sz="2000">
                <a:solidFill>
                  <a:srgbClr val="CC00CC"/>
                </a:solidFill>
              </a:rPr>
              <a:t> + </a:t>
            </a:r>
            <a:r>
              <a:rPr lang="en-US" sz="2000" i="1">
                <a:solidFill>
                  <a:srgbClr val="CC00CC"/>
                </a:solidFill>
              </a:rPr>
              <a:t>b</a:t>
            </a:r>
            <a:r>
              <a:rPr lang="en-US" sz="2000" baseline="30000">
                <a:solidFill>
                  <a:srgbClr val="CC00CC"/>
                </a:solidFill>
              </a:rPr>
              <a:t>2</a:t>
            </a:r>
            <a:r>
              <a:rPr lang="en-US" sz="2000">
                <a:solidFill>
                  <a:srgbClr val="CC00CC"/>
                </a:solidFill>
              </a:rPr>
              <a:t> + …. </a:t>
            </a:r>
            <a:r>
              <a:rPr lang="en-US" sz="2000" i="1">
                <a:solidFill>
                  <a:srgbClr val="CC00CC"/>
                </a:solidFill>
              </a:rPr>
              <a:t>b</a:t>
            </a:r>
            <a:r>
              <a:rPr lang="en-US" sz="2000" i="1" baseline="30000">
                <a:solidFill>
                  <a:srgbClr val="CC00CC"/>
                </a:solidFill>
              </a:rPr>
              <a:t>m</a:t>
            </a:r>
            <a:r>
              <a:rPr lang="en-US" sz="2000">
                <a:solidFill>
                  <a:srgbClr val="CC00CC"/>
                </a:solidFill>
              </a:rPr>
              <a:t> = </a:t>
            </a:r>
            <a:r>
              <a:rPr lang="en-US" sz="2000" i="1">
                <a:solidFill>
                  <a:srgbClr val="CC00CC"/>
                </a:solidFill>
              </a:rPr>
              <a:t>O</a:t>
            </a:r>
            <a:r>
              <a:rPr lang="en-US" sz="2000">
                <a:solidFill>
                  <a:srgbClr val="CC00CC"/>
                </a:solidFill>
              </a:rPr>
              <a:t>(</a:t>
            </a:r>
            <a:r>
              <a:rPr lang="en-US" sz="2000" i="1">
                <a:solidFill>
                  <a:srgbClr val="CC00CC"/>
                </a:solidFill>
              </a:rPr>
              <a:t>b</a:t>
            </a:r>
            <a:r>
              <a:rPr lang="en-US" sz="2000" i="1" baseline="30000">
                <a:solidFill>
                  <a:srgbClr val="CC00CC"/>
                </a:solidFill>
              </a:rPr>
              <a:t>m</a:t>
            </a:r>
            <a:r>
              <a:rPr lang="en-US" sz="2000">
                <a:solidFill>
                  <a:srgbClr val="CC00CC"/>
                </a:solidFill>
              </a:rPr>
              <a:t>)</a:t>
            </a:r>
            <a:endParaRPr/>
          </a:p>
          <a:p>
            <a:pPr>
              <a:defRPr/>
            </a:pPr>
            <a:endParaRPr lang="en-US" sz="2400"/>
          </a:p>
        </p:txBody>
      </p:sp>
      <p:sp>
        <p:nvSpPr>
          <p:cNvPr id="6" name="Freeform 30" hidden="0"/>
          <p:cNvSpPr/>
          <p:nvPr isPhoto="0" userDrawn="0"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 fill="norm" stroke="1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pPr>
              <a:defRPr/>
            </a:pPr>
            <a:endParaRPr lang="en-US"/>
          </a:p>
        </p:txBody>
      </p:sp>
      <p:sp>
        <p:nvSpPr>
          <p:cNvPr id="7" name="Oval 31" hidden="0"/>
          <p:cNvSpPr>
            <a:spLocks noChangeArrowheads="1"/>
          </p:cNvSpPr>
          <p:nvPr isPhoto="0" userDrawn="0"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" name="Oval 32" hidden="0"/>
          <p:cNvSpPr>
            <a:spLocks noChangeArrowheads="1"/>
          </p:cNvSpPr>
          <p:nvPr isPhoto="0" userDrawn="0"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9" name="Oval 33" hidden="0"/>
          <p:cNvSpPr>
            <a:spLocks noChangeArrowheads="1"/>
          </p:cNvSpPr>
          <p:nvPr isPhoto="0" userDrawn="0"/>
        </p:nvSpPr>
        <p:spPr bwMode="auto">
          <a:xfrm>
            <a:off x="8335962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Text Box 34" hidden="0"/>
          <p:cNvSpPr txBox="1">
            <a:spLocks noChangeArrowheads="1"/>
          </p:cNvSpPr>
          <p:nvPr isPhoto="0" userDrawn="0"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/>
              <a:t>…</a:t>
            </a:r>
            <a:endParaRPr/>
          </a:p>
        </p:txBody>
      </p:sp>
      <p:sp>
        <p:nvSpPr>
          <p:cNvPr id="11" name="Freeform 35" hidden="0"/>
          <p:cNvSpPr/>
          <p:nvPr isPhoto="0" userDrawn="0"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 fill="norm" stroke="1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pPr>
              <a:defRPr/>
            </a:pPr>
            <a:endParaRPr lang="en-US"/>
          </a:p>
        </p:txBody>
      </p:sp>
      <p:sp>
        <p:nvSpPr>
          <p:cNvPr id="12" name="Text Box 36" hidden="0"/>
          <p:cNvSpPr txBox="1">
            <a:spLocks noChangeArrowheads="1"/>
          </p:cNvSpPr>
          <p:nvPr isPhoto="0" userDrawn="0"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b</a:t>
            </a:r>
            <a:endParaRPr/>
          </a:p>
        </p:txBody>
      </p:sp>
      <p:sp>
        <p:nvSpPr>
          <p:cNvPr id="13" name="Text Box 37" hidden="0"/>
          <p:cNvSpPr txBox="1">
            <a:spLocks noChangeArrowheads="1"/>
          </p:cNvSpPr>
          <p:nvPr isPhoto="0" userDrawn="0"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1</a:t>
            </a:r>
            <a:r>
              <a:rPr lang="en-US"/>
              <a:t> node</a:t>
            </a:r>
            <a:endParaRPr/>
          </a:p>
        </p:txBody>
      </p:sp>
      <p:sp>
        <p:nvSpPr>
          <p:cNvPr id="14" name="Text Box 38" hidden="0"/>
          <p:cNvSpPr txBox="1">
            <a:spLocks noChangeArrowheads="1"/>
          </p:cNvSpPr>
          <p:nvPr isPhoto="0" userDrawn="0"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b</a:t>
            </a:r>
            <a:r>
              <a:rPr lang="en-US"/>
              <a:t> nodes</a:t>
            </a:r>
            <a:endParaRPr/>
          </a:p>
        </p:txBody>
      </p:sp>
      <p:sp>
        <p:nvSpPr>
          <p:cNvPr id="15" name="Text Box 39" hidden="0"/>
          <p:cNvSpPr txBox="1">
            <a:spLocks noChangeArrowheads="1"/>
          </p:cNvSpPr>
          <p:nvPr isPhoto="0" userDrawn="0"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b</a:t>
            </a:r>
            <a:r>
              <a:rPr lang="en-US" baseline="30000">
                <a:solidFill>
                  <a:srgbClr val="CC00CC"/>
                </a:solidFill>
              </a:rPr>
              <a:t>2</a:t>
            </a:r>
            <a:r>
              <a:rPr lang="en-US"/>
              <a:t> nodes</a:t>
            </a:r>
            <a:endParaRPr/>
          </a:p>
        </p:txBody>
      </p:sp>
      <p:sp>
        <p:nvSpPr>
          <p:cNvPr id="16" name="Text Box 40" hidden="0"/>
          <p:cNvSpPr txBox="1">
            <a:spLocks noChangeArrowheads="1"/>
          </p:cNvSpPr>
          <p:nvPr isPhoto="0" userDrawn="0"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b</a:t>
            </a:r>
            <a:r>
              <a:rPr lang="en-US" i="1" baseline="30000">
                <a:solidFill>
                  <a:srgbClr val="CC00CC"/>
                </a:solidFill>
              </a:rPr>
              <a:t>m</a:t>
            </a:r>
            <a:r>
              <a:rPr lang="en-US"/>
              <a:t> nodes</a:t>
            </a:r>
            <a:endParaRPr/>
          </a:p>
        </p:txBody>
      </p:sp>
      <p:sp>
        <p:nvSpPr>
          <p:cNvPr id="17" name="Oval 41" hidden="0"/>
          <p:cNvSpPr>
            <a:spLocks noChangeArrowheads="1"/>
          </p:cNvSpPr>
          <p:nvPr isPhoto="0" userDrawn="0"/>
        </p:nvSpPr>
        <p:spPr bwMode="auto">
          <a:xfrm>
            <a:off x="8050212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Oval 42" hidden="0"/>
          <p:cNvSpPr>
            <a:spLocks noChangeArrowheads="1"/>
          </p:cNvSpPr>
          <p:nvPr isPhoto="0" userDrawn="0"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AutoShape 45" hidden="0"/>
          <p:cNvSpPr/>
          <p:nvPr isPhoto="0" userDrawn="0"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2" name="Text Box 46" hidden="0"/>
          <p:cNvSpPr txBox="1">
            <a:spLocks noChangeArrowheads="1"/>
          </p:cNvSpPr>
          <p:nvPr isPhoto="0" userDrawn="0"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m</a:t>
            </a:r>
            <a:r>
              <a:rPr lang="en-US"/>
              <a:t> tiers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Freeform 47" hidden="0"/>
          <p:cNvSpPr/>
          <p:nvPr isPhoto="0" userDrawn="0"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 fill="norm" stroke="1" extrusionOk="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23554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Depth-First Search (DFS) Properties</a:t>
            </a:r>
            <a:endParaRPr/>
          </a:p>
        </p:txBody>
      </p:sp>
      <p:grpSp>
        <p:nvGrpSpPr>
          <p:cNvPr id="2" name="Group 27" hidden="0"/>
          <p:cNvGrpSpPr/>
          <p:nvPr isPhoto="0" userDrawn="0"/>
        </p:nvGrpSpPr>
        <p:grpSpPr bwMode="auto">
          <a:xfrm>
            <a:off x="6019800" y="1752601"/>
            <a:ext cx="5867399" cy="2900363"/>
            <a:chOff x="1328738" y="2012949"/>
            <a:chExt cx="5867399" cy="2900363"/>
          </a:xfrm>
        </p:grpSpPr>
        <p:sp>
          <p:nvSpPr>
            <p:cNvPr id="23585" name="Freeform 30" hidden="0"/>
            <p:cNvSpPr/>
            <p:nvPr isPhoto="0" userDrawn="0"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 fill="norm" stroke="1" extrusionOk="0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586" name="Oval 31" hidden="0"/>
            <p:cNvSpPr>
              <a:spLocks noChangeArrowheads="1"/>
            </p:cNvSpPr>
            <p:nvPr isPhoto="0" userDrawn="0"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587" name="Oval 32" hidden="0"/>
            <p:cNvSpPr>
              <a:spLocks noChangeArrowheads="1"/>
            </p:cNvSpPr>
            <p:nvPr isPhoto="0" userDrawn="0"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588" name="Oval 33" hidden="0"/>
            <p:cNvSpPr>
              <a:spLocks noChangeArrowheads="1"/>
            </p:cNvSpPr>
            <p:nvPr isPhoto="0" userDrawn="0"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589" name="Text Box 34" hidden="0"/>
            <p:cNvSpPr txBox="1">
              <a:spLocks noChangeArrowheads="1"/>
            </p:cNvSpPr>
            <p:nvPr isPhoto="0" userDrawn="0"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/>
                <a:t>…</a:t>
              </a:r>
              <a:endParaRPr/>
            </a:p>
          </p:txBody>
        </p:sp>
        <p:sp>
          <p:nvSpPr>
            <p:cNvPr id="23590" name="Freeform 35" hidden="0"/>
            <p:cNvSpPr/>
            <p:nvPr isPhoto="0" userDrawn="0"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 fill="norm" stroke="1" extrusionOk="0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591" name="Text Box 36" hidden="0"/>
            <p:cNvSpPr txBox="1">
              <a:spLocks noChangeArrowheads="1"/>
            </p:cNvSpPr>
            <p:nvPr isPhoto="0" userDrawn="0"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i="1">
                  <a:solidFill>
                    <a:srgbClr val="CC00CC"/>
                  </a:solidFill>
                </a:rPr>
                <a:t>b</a:t>
              </a:r>
              <a:endParaRPr/>
            </a:p>
          </p:txBody>
        </p:sp>
        <p:sp>
          <p:nvSpPr>
            <p:cNvPr id="23592" name="Text Box 37" hidden="0"/>
            <p:cNvSpPr txBox="1">
              <a:spLocks noChangeArrowheads="1"/>
            </p:cNvSpPr>
            <p:nvPr isPhoto="0" userDrawn="0"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>
                  <a:solidFill>
                    <a:srgbClr val="CC00CC"/>
                  </a:solidFill>
                </a:rPr>
                <a:t>1</a:t>
              </a:r>
              <a:r>
                <a:rPr lang="en-US"/>
                <a:t> node</a:t>
              </a:r>
              <a:endParaRPr/>
            </a:p>
          </p:txBody>
        </p:sp>
        <p:sp>
          <p:nvSpPr>
            <p:cNvPr id="23593" name="Text Box 38" hidden="0"/>
            <p:cNvSpPr txBox="1">
              <a:spLocks noChangeArrowheads="1"/>
            </p:cNvSpPr>
            <p:nvPr isPhoto="0" userDrawn="0"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>
                  <a:solidFill>
                    <a:srgbClr val="CC00CC"/>
                  </a:solidFill>
                </a:rPr>
                <a:t>b</a:t>
              </a:r>
              <a:r>
                <a:rPr lang="en-US"/>
                <a:t> nodes</a:t>
              </a:r>
              <a:endParaRPr/>
            </a:p>
          </p:txBody>
        </p:sp>
        <p:sp>
          <p:nvSpPr>
            <p:cNvPr id="23594" name="Text Box 39" hidden="0"/>
            <p:cNvSpPr txBox="1">
              <a:spLocks noChangeArrowheads="1"/>
            </p:cNvSpPr>
            <p:nvPr isPhoto="0" userDrawn="0"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i="1">
                  <a:solidFill>
                    <a:srgbClr val="CC00CC"/>
                  </a:solidFill>
                </a:rPr>
                <a:t>b</a:t>
              </a:r>
              <a:r>
                <a:rPr lang="en-US" baseline="30000">
                  <a:solidFill>
                    <a:srgbClr val="CC00CC"/>
                  </a:solidFill>
                </a:rPr>
                <a:t>2</a:t>
              </a:r>
              <a:r>
                <a:rPr lang="en-US"/>
                <a:t> nodes</a:t>
              </a:r>
              <a:endParaRPr/>
            </a:p>
          </p:txBody>
        </p:sp>
        <p:sp>
          <p:nvSpPr>
            <p:cNvPr id="23595" name="Text Box 40" hidden="0"/>
            <p:cNvSpPr txBox="1">
              <a:spLocks noChangeArrowheads="1"/>
            </p:cNvSpPr>
            <p:nvPr isPhoto="0" userDrawn="0"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i="1">
                  <a:solidFill>
                    <a:srgbClr val="CC00CC"/>
                  </a:solidFill>
                </a:rPr>
                <a:t>b</a:t>
              </a:r>
              <a:r>
                <a:rPr lang="en-US" i="1" baseline="30000">
                  <a:solidFill>
                    <a:srgbClr val="CC00CC"/>
                  </a:solidFill>
                </a:rPr>
                <a:t>m</a:t>
              </a:r>
              <a:r>
                <a:rPr lang="en-US"/>
                <a:t> nodes</a:t>
              </a:r>
              <a:endParaRPr/>
            </a:p>
          </p:txBody>
        </p:sp>
        <p:sp>
          <p:nvSpPr>
            <p:cNvPr id="23596" name="Oval 41" hidden="0"/>
            <p:cNvSpPr>
              <a:spLocks noChangeArrowheads="1"/>
            </p:cNvSpPr>
            <p:nvPr isPhoto="0" userDrawn="0"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600" name="AutoShape 45" hidden="0"/>
            <p:cNvSpPr/>
            <p:nvPr isPhoto="0" userDrawn="0"/>
          </p:nvSpPr>
          <p:spPr bwMode="auto">
            <a:xfrm>
              <a:off x="2224088" y="2012949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601" name="Text Box 46" hidden="0"/>
            <p:cNvSpPr txBox="1">
              <a:spLocks noChangeArrowheads="1"/>
            </p:cNvSpPr>
            <p:nvPr isPhoto="0" userDrawn="0"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i="1">
                  <a:solidFill>
                    <a:srgbClr val="CC00CC"/>
                  </a:solidFill>
                </a:rPr>
                <a:t>m</a:t>
              </a:r>
              <a:r>
                <a:rPr lang="en-US"/>
                <a:t> tiers</a:t>
              </a:r>
              <a:endParaRPr/>
            </a:p>
          </p:txBody>
        </p:sp>
      </p:grpSp>
      <p:sp>
        <p:nvSpPr>
          <p:cNvPr id="30" name="Content Placeholder 29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254000" y="1366836"/>
            <a:ext cx="5765799" cy="4729164"/>
          </a:xfrm>
        </p:spPr>
        <p:txBody>
          <a:bodyPr/>
          <a:lstStyle/>
          <a:p>
            <a:pPr>
              <a:defRPr/>
            </a:pPr>
            <a:r>
              <a:rPr lang="en-US" sz="2400"/>
              <a:t>What nodes does DFS expand?</a:t>
            </a:r>
            <a:endParaRPr/>
          </a:p>
          <a:p>
            <a:pPr lvl="1">
              <a:defRPr/>
            </a:pPr>
            <a:r>
              <a:rPr lang="en-US" sz="2000"/>
              <a:t>Some left prefix of the tree down to depth </a:t>
            </a:r>
            <a:r>
              <a:rPr lang="en-US" sz="2000" i="1">
                <a:solidFill>
                  <a:srgbClr val="CC00CC"/>
                </a:solidFill>
              </a:rPr>
              <a:t>m</a:t>
            </a:r>
            <a:r>
              <a:rPr lang="en-US" sz="2000"/>
              <a:t>.</a:t>
            </a:r>
            <a:endParaRPr/>
          </a:p>
          <a:p>
            <a:pPr lvl="1">
              <a:defRPr/>
            </a:pPr>
            <a:r>
              <a:rPr lang="en-US" sz="2000"/>
              <a:t>Could process the whole tree!</a:t>
            </a:r>
            <a:endParaRPr/>
          </a:p>
          <a:p>
            <a:pPr lvl="1">
              <a:defRPr/>
            </a:pPr>
            <a:r>
              <a:rPr lang="en-US" sz="2000"/>
              <a:t>If m is finite, takes time </a:t>
            </a:r>
            <a:r>
              <a:rPr lang="en-US" sz="2000" i="1">
                <a:solidFill>
                  <a:srgbClr val="CC00CC"/>
                </a:solidFill>
              </a:rPr>
              <a:t>O</a:t>
            </a:r>
            <a:r>
              <a:rPr lang="en-US" sz="2000">
                <a:solidFill>
                  <a:srgbClr val="CC00CC"/>
                </a:solidFill>
              </a:rPr>
              <a:t>(</a:t>
            </a:r>
            <a:r>
              <a:rPr lang="en-US" sz="2000" i="1">
                <a:solidFill>
                  <a:srgbClr val="CC00CC"/>
                </a:solidFill>
              </a:rPr>
              <a:t>b</a:t>
            </a:r>
            <a:r>
              <a:rPr lang="en-US" sz="2000" i="1" baseline="30000">
                <a:solidFill>
                  <a:srgbClr val="CC00CC"/>
                </a:solidFill>
              </a:rPr>
              <a:t>m</a:t>
            </a:r>
            <a:r>
              <a:rPr lang="en-US" sz="2000">
                <a:solidFill>
                  <a:srgbClr val="CC00CC"/>
                </a:solidFill>
              </a:rPr>
              <a:t>)</a:t>
            </a:r>
            <a:endParaRPr/>
          </a:p>
          <a:p>
            <a:pPr lvl="3">
              <a:defRPr/>
            </a:pPr>
            <a:endParaRPr lang="en-US" sz="1200"/>
          </a:p>
          <a:p>
            <a:pPr>
              <a:defRPr/>
            </a:pPr>
            <a:r>
              <a:rPr lang="en-US" sz="2400"/>
              <a:t>How much space does the frontier take?</a:t>
            </a:r>
            <a:endParaRPr/>
          </a:p>
          <a:p>
            <a:pPr lvl="1">
              <a:defRPr/>
            </a:pPr>
            <a:r>
              <a:rPr lang="en-US" sz="2000"/>
              <a:t>Only has siblings on path to root, so </a:t>
            </a:r>
            <a:r>
              <a:rPr lang="en-US" sz="2000" i="1">
                <a:solidFill>
                  <a:srgbClr val="CC00CC"/>
                </a:solidFill>
              </a:rPr>
              <a:t>O</a:t>
            </a:r>
            <a:r>
              <a:rPr lang="en-US" sz="2000">
                <a:solidFill>
                  <a:srgbClr val="CC00CC"/>
                </a:solidFill>
              </a:rPr>
              <a:t>(</a:t>
            </a:r>
            <a:r>
              <a:rPr lang="en-US" sz="2000" i="1">
                <a:solidFill>
                  <a:srgbClr val="CC00CC"/>
                </a:solidFill>
              </a:rPr>
              <a:t>bm</a:t>
            </a:r>
            <a:r>
              <a:rPr lang="en-US" sz="2000">
                <a:solidFill>
                  <a:srgbClr val="CC00CC"/>
                </a:solidFill>
              </a:rPr>
              <a:t>)</a:t>
            </a:r>
            <a:endParaRPr/>
          </a:p>
          <a:p>
            <a:pPr lvl="3">
              <a:defRPr/>
            </a:pPr>
            <a:endParaRPr lang="en-US" sz="1200"/>
          </a:p>
          <a:p>
            <a:pPr>
              <a:defRPr/>
            </a:pPr>
            <a:r>
              <a:rPr lang="en-US" sz="2400"/>
              <a:t>Is it complete?</a:t>
            </a:r>
            <a:endParaRPr/>
          </a:p>
          <a:p>
            <a:pPr lvl="1">
              <a:defRPr/>
            </a:pPr>
            <a:r>
              <a:rPr lang="en-US" sz="2000" i="1">
                <a:solidFill>
                  <a:srgbClr val="CC00CC"/>
                </a:solidFill>
              </a:rPr>
              <a:t>m</a:t>
            </a:r>
            <a:r>
              <a:rPr lang="en-US" sz="2000"/>
              <a:t> could be infinite</a:t>
            </a:r>
            <a:endParaRPr/>
          </a:p>
          <a:p>
            <a:pPr lvl="1">
              <a:defRPr/>
            </a:pPr>
            <a:r>
              <a:rPr lang="en-US" sz="2000"/>
              <a:t>preventing cycles may help (more later)</a:t>
            </a:r>
            <a:endParaRPr/>
          </a:p>
          <a:p>
            <a:pPr lvl="3">
              <a:defRPr/>
            </a:pPr>
            <a:endParaRPr lang="en-US" sz="1200"/>
          </a:p>
          <a:p>
            <a:pPr>
              <a:defRPr/>
            </a:pPr>
            <a:r>
              <a:rPr lang="en-US" sz="2400"/>
              <a:t>Is it optimal?</a:t>
            </a:r>
            <a:endParaRPr/>
          </a:p>
          <a:p>
            <a:pPr lvl="1">
              <a:defRPr/>
            </a:pPr>
            <a:r>
              <a:rPr lang="en-US" sz="2000"/>
              <a:t>No, it finds the “leftmost” solution, regardless of depth or cost</a:t>
            </a:r>
            <a:endParaRPr/>
          </a:p>
          <a:p>
            <a:pPr lvl="1">
              <a:defRPr/>
            </a:pPr>
            <a:endParaRPr lang="en-US" sz="2000"/>
          </a:p>
        </p:txBody>
      </p:sp>
      <p:sp>
        <p:nvSpPr>
          <p:cNvPr id="31" name="Freeform 47" hidden="0"/>
          <p:cNvSpPr/>
          <p:nvPr isPhoto="0" userDrawn="0"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 fill="norm" stroke="1" extrusionOk="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32" name="Freeform 47" hidden="0"/>
          <p:cNvSpPr/>
          <p:nvPr isPhoto="0" userDrawn="0"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 fill="norm" stroke="1" extrusionOk="0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33" name="Oval 41" hidden="0"/>
          <p:cNvSpPr>
            <a:spLocks noChangeArrowheads="1"/>
          </p:cNvSpPr>
          <p:nvPr isPhoto="0" userDrawn="0"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Breadth-First Search</a:t>
            </a:r>
            <a:endParaRPr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marL="0" indent="0">
              <a:buClr>
                <a:schemeClr val="accent2"/>
              </a:buClr>
              <a:buFont typeface="Wingdings"/>
              <a:buNone/>
              <a:defRPr/>
            </a:pPr>
            <a:r>
              <a:rPr lang="en-US"/>
              <a:t> </a:t>
            </a:r>
            <a:endParaRPr lang="en-US"/>
          </a:p>
        </p:txBody>
      </p:sp>
      <p:pic>
        <p:nvPicPr>
          <p:cNvPr id="26626" name="Picture 2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txDef>
      <a:spPr bwMode="auto">
        <a:prstGeom prst="rect">
          <a:avLst/>
        </a:prstGeom>
        <a:noFill/>
        <a:ln w="9525">
          <a:noFill/>
          <a:miter lim="800000"/>
          <a:headEnd/>
          <a:tailEnd/>
        </a:ln>
      </a:spPr>
      <a:bodyPr/>
      <a:lstStyle/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accent1="accent1" accent2="accent2" accent3="accent3" accent4="accent4" accent5="accent5" accent6="accent6" bg1="dk2" bg2="dk1" folHlink="folHlink" hlink="hlink" tx1="lt1" tx2="lt2"/>
    </a:extraClrScheme>
  </a:extraClrSchemeLst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0</TotalTime>
  <Words>0</Words>
  <Application>ONLYOFFICE/6.4.2.6</Application>
  <DocSecurity>0</DocSecurity>
  <PresentationFormat>Widescreen</PresentationFormat>
  <Paragraphs>0</Paragraphs>
  <Slides>55</Slides>
  <Notes>55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subject/>
  <dc:creator>Preferred Customer</dc:creator>
  <cp:keywords/>
  <dc:description/>
  <dc:identifier/>
  <dc:language/>
  <cp:lastModifiedBy/>
  <cp:revision>2344</cp:revision>
  <dcterms:created xsi:type="dcterms:W3CDTF">2004-08-27T04:16:05Z</dcterms:created>
  <dcterms:modified xsi:type="dcterms:W3CDTF">2022-02-10T21:15:34Z</dcterms:modified>
  <cp:category/>
  <cp:contentStatus/>
  <cp:version/>
</cp:coreProperties>
</file>